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57" r:id="rId3"/>
    <p:sldId id="258" r:id="rId4"/>
    <p:sldId id="259" r:id="rId5"/>
    <p:sldId id="275" r:id="rId6"/>
    <p:sldId id="276" r:id="rId7"/>
    <p:sldId id="277" r:id="rId8"/>
    <p:sldId id="280" r:id="rId9"/>
    <p:sldId id="278" r:id="rId10"/>
    <p:sldId id="279" r:id="rId11"/>
    <p:sldId id="272" r:id="rId12"/>
    <p:sldId id="273" r:id="rId13"/>
    <p:sldId id="267" r:id="rId14"/>
    <p:sldId id="269" r:id="rId15"/>
    <p:sldId id="281" r:id="rId16"/>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F6A7C0-A497-4724-A98A-503B9463B885}" v="143" dt="2024-03-04T01:55:12.7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98" autoAdjust="0"/>
    <p:restoredTop sz="94660"/>
  </p:normalViewPr>
  <p:slideViewPr>
    <p:cSldViewPr snapToGrid="0">
      <p:cViewPr varScale="1">
        <p:scale>
          <a:sx n="76" d="100"/>
          <a:sy n="76" d="100"/>
        </p:scale>
        <p:origin x="62" y="2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en O'Neil - Chief Financial Officer" userId="0ff23289-5247-4bb4-bfa9-a6b5f4be67ce" providerId="ADAL" clId="{16F6A7C0-A497-4724-A98A-503B9463B885}"/>
    <pc:docChg chg="undo redo custSel addSld delSld modSld">
      <pc:chgData name="Stephen O'Neil - Chief Financial Officer" userId="0ff23289-5247-4bb4-bfa9-a6b5f4be67ce" providerId="ADAL" clId="{16F6A7C0-A497-4724-A98A-503B9463B885}" dt="2024-03-05T03:58:40.580" v="4441" actId="108"/>
      <pc:docMkLst>
        <pc:docMk/>
      </pc:docMkLst>
      <pc:sldChg chg="modSp mod">
        <pc:chgData name="Stephen O'Neil - Chief Financial Officer" userId="0ff23289-5247-4bb4-bfa9-a6b5f4be67ce" providerId="ADAL" clId="{16F6A7C0-A497-4724-A98A-503B9463B885}" dt="2024-03-04T01:04:41.492" v="4288" actId="6549"/>
        <pc:sldMkLst>
          <pc:docMk/>
          <pc:sldMk cId="1618918657" sldId="257"/>
        </pc:sldMkLst>
        <pc:spChg chg="mod">
          <ac:chgData name="Stephen O'Neil - Chief Financial Officer" userId="0ff23289-5247-4bb4-bfa9-a6b5f4be67ce" providerId="ADAL" clId="{16F6A7C0-A497-4724-A98A-503B9463B885}" dt="2024-02-19T22:10:50.411" v="4271" actId="120"/>
          <ac:spMkLst>
            <pc:docMk/>
            <pc:sldMk cId="1618918657" sldId="257"/>
            <ac:spMk id="10" creationId="{00000000-0000-0000-0000-000000000000}"/>
          </ac:spMkLst>
        </pc:spChg>
        <pc:spChg chg="mod">
          <ac:chgData name="Stephen O'Neil - Chief Financial Officer" userId="0ff23289-5247-4bb4-bfa9-a6b5f4be67ce" providerId="ADAL" clId="{16F6A7C0-A497-4724-A98A-503B9463B885}" dt="2024-03-04T01:04:41.492" v="4288" actId="6549"/>
          <ac:spMkLst>
            <pc:docMk/>
            <pc:sldMk cId="1618918657" sldId="257"/>
            <ac:spMk id="11" creationId="{00000000-0000-0000-0000-000000000000}"/>
          </ac:spMkLst>
        </pc:spChg>
      </pc:sldChg>
      <pc:sldChg chg="modSp mod">
        <pc:chgData name="Stephen O'Neil - Chief Financial Officer" userId="0ff23289-5247-4bb4-bfa9-a6b5f4be67ce" providerId="ADAL" clId="{16F6A7C0-A497-4724-A98A-503B9463B885}" dt="2024-02-07T01:43:28.123" v="1909" actId="20577"/>
        <pc:sldMkLst>
          <pc:docMk/>
          <pc:sldMk cId="2934976698" sldId="258"/>
        </pc:sldMkLst>
        <pc:spChg chg="mod">
          <ac:chgData name="Stephen O'Neil - Chief Financial Officer" userId="0ff23289-5247-4bb4-bfa9-a6b5f4be67ce" providerId="ADAL" clId="{16F6A7C0-A497-4724-A98A-503B9463B885}" dt="2024-02-07T01:43:28.123" v="1909" actId="20577"/>
          <ac:spMkLst>
            <pc:docMk/>
            <pc:sldMk cId="2934976698" sldId="258"/>
            <ac:spMk id="3" creationId="{00000000-0000-0000-0000-000000000000}"/>
          </ac:spMkLst>
        </pc:spChg>
      </pc:sldChg>
      <pc:sldChg chg="modSp mod">
        <pc:chgData name="Stephen O'Neil - Chief Financial Officer" userId="0ff23289-5247-4bb4-bfa9-a6b5f4be67ce" providerId="ADAL" clId="{16F6A7C0-A497-4724-A98A-503B9463B885}" dt="2024-03-05T03:58:00.757" v="4439" actId="108"/>
        <pc:sldMkLst>
          <pc:docMk/>
          <pc:sldMk cId="2121379842" sldId="259"/>
        </pc:sldMkLst>
        <pc:spChg chg="mod">
          <ac:chgData name="Stephen O'Neil - Chief Financial Officer" userId="0ff23289-5247-4bb4-bfa9-a6b5f4be67ce" providerId="ADAL" clId="{16F6A7C0-A497-4724-A98A-503B9463B885}" dt="2024-02-05T03:05:39.223" v="389" actId="20577"/>
          <ac:spMkLst>
            <pc:docMk/>
            <pc:sldMk cId="2121379842" sldId="259"/>
            <ac:spMk id="2" creationId="{00000000-0000-0000-0000-000000000000}"/>
          </ac:spMkLst>
        </pc:spChg>
        <pc:spChg chg="mod">
          <ac:chgData name="Stephen O'Neil - Chief Financial Officer" userId="0ff23289-5247-4bb4-bfa9-a6b5f4be67ce" providerId="ADAL" clId="{16F6A7C0-A497-4724-A98A-503B9463B885}" dt="2024-03-05T03:58:00.757" v="4439" actId="108"/>
          <ac:spMkLst>
            <pc:docMk/>
            <pc:sldMk cId="2121379842" sldId="259"/>
            <ac:spMk id="3" creationId="{00000000-0000-0000-0000-000000000000}"/>
          </ac:spMkLst>
        </pc:spChg>
      </pc:sldChg>
      <pc:sldChg chg="del">
        <pc:chgData name="Stephen O'Neil - Chief Financial Officer" userId="0ff23289-5247-4bb4-bfa9-a6b5f4be67ce" providerId="ADAL" clId="{16F6A7C0-A497-4724-A98A-503B9463B885}" dt="2024-03-05T03:50:21.911" v="4432" actId="47"/>
        <pc:sldMkLst>
          <pc:docMk/>
          <pc:sldMk cId="2343278392" sldId="266"/>
        </pc:sldMkLst>
      </pc:sldChg>
      <pc:sldChg chg="modSp mod">
        <pc:chgData name="Stephen O'Neil - Chief Financial Officer" userId="0ff23289-5247-4bb4-bfa9-a6b5f4be67ce" providerId="ADAL" clId="{16F6A7C0-A497-4724-A98A-503B9463B885}" dt="2024-02-13T00:41:13.947" v="4251" actId="20577"/>
        <pc:sldMkLst>
          <pc:docMk/>
          <pc:sldMk cId="279861220" sldId="267"/>
        </pc:sldMkLst>
        <pc:spChg chg="mod">
          <ac:chgData name="Stephen O'Neil - Chief Financial Officer" userId="0ff23289-5247-4bb4-bfa9-a6b5f4be67ce" providerId="ADAL" clId="{16F6A7C0-A497-4724-A98A-503B9463B885}" dt="2024-02-13T00:34:53.940" v="3440" actId="20577"/>
          <ac:spMkLst>
            <pc:docMk/>
            <pc:sldMk cId="279861220" sldId="267"/>
            <ac:spMk id="2" creationId="{00000000-0000-0000-0000-000000000000}"/>
          </ac:spMkLst>
        </pc:spChg>
        <pc:spChg chg="mod">
          <ac:chgData name="Stephen O'Neil - Chief Financial Officer" userId="0ff23289-5247-4bb4-bfa9-a6b5f4be67ce" providerId="ADAL" clId="{16F6A7C0-A497-4724-A98A-503B9463B885}" dt="2024-02-13T00:41:13.947" v="4251" actId="20577"/>
          <ac:spMkLst>
            <pc:docMk/>
            <pc:sldMk cId="279861220" sldId="267"/>
            <ac:spMk id="3" creationId="{00000000-0000-0000-0000-000000000000}"/>
          </ac:spMkLst>
        </pc:spChg>
      </pc:sldChg>
      <pc:sldChg chg="addSp delSp modSp mod">
        <pc:chgData name="Stephen O'Neil - Chief Financial Officer" userId="0ff23289-5247-4bb4-bfa9-a6b5f4be67ce" providerId="ADAL" clId="{16F6A7C0-A497-4724-A98A-503B9463B885}" dt="2024-02-13T00:33:32.686" v="3413" actId="20577"/>
        <pc:sldMkLst>
          <pc:docMk/>
          <pc:sldMk cId="2945182242" sldId="269"/>
        </pc:sldMkLst>
        <pc:spChg chg="mod">
          <ac:chgData name="Stephen O'Neil - Chief Financial Officer" userId="0ff23289-5247-4bb4-bfa9-a6b5f4be67ce" providerId="ADAL" clId="{16F6A7C0-A497-4724-A98A-503B9463B885}" dt="2024-02-13T00:33:32.686" v="3413" actId="20577"/>
          <ac:spMkLst>
            <pc:docMk/>
            <pc:sldMk cId="2945182242" sldId="269"/>
            <ac:spMk id="2" creationId="{00000000-0000-0000-0000-000000000000}"/>
          </ac:spMkLst>
        </pc:spChg>
        <pc:spChg chg="del mod">
          <ac:chgData name="Stephen O'Neil - Chief Financial Officer" userId="0ff23289-5247-4bb4-bfa9-a6b5f4be67ce" providerId="ADAL" clId="{16F6A7C0-A497-4724-A98A-503B9463B885}" dt="2024-02-13T00:33:23.023" v="3401" actId="478"/>
          <ac:spMkLst>
            <pc:docMk/>
            <pc:sldMk cId="2945182242" sldId="269"/>
            <ac:spMk id="3" creationId="{00000000-0000-0000-0000-000000000000}"/>
          </ac:spMkLst>
        </pc:spChg>
        <pc:spChg chg="del">
          <ac:chgData name="Stephen O'Neil - Chief Financial Officer" userId="0ff23289-5247-4bb4-bfa9-a6b5f4be67ce" providerId="ADAL" clId="{16F6A7C0-A497-4724-A98A-503B9463B885}" dt="2024-02-13T00:33:17.625" v="3398" actId="478"/>
          <ac:spMkLst>
            <pc:docMk/>
            <pc:sldMk cId="2945182242" sldId="269"/>
            <ac:spMk id="4" creationId="{00000000-0000-0000-0000-000000000000}"/>
          </ac:spMkLst>
        </pc:spChg>
        <pc:spChg chg="add del mod">
          <ac:chgData name="Stephen O'Neil - Chief Financial Officer" userId="0ff23289-5247-4bb4-bfa9-a6b5f4be67ce" providerId="ADAL" clId="{16F6A7C0-A497-4724-A98A-503B9463B885}" dt="2024-02-13T00:33:23.923" v="3402" actId="478"/>
          <ac:spMkLst>
            <pc:docMk/>
            <pc:sldMk cId="2945182242" sldId="269"/>
            <ac:spMk id="6" creationId="{39A95A6B-4F04-E134-C2EE-79E07F2E9268}"/>
          </ac:spMkLst>
        </pc:spChg>
        <pc:spChg chg="add del mod">
          <ac:chgData name="Stephen O'Neil - Chief Financial Officer" userId="0ff23289-5247-4bb4-bfa9-a6b5f4be67ce" providerId="ADAL" clId="{16F6A7C0-A497-4724-A98A-503B9463B885}" dt="2024-02-13T00:33:27.222" v="3403" actId="478"/>
          <ac:spMkLst>
            <pc:docMk/>
            <pc:sldMk cId="2945182242" sldId="269"/>
            <ac:spMk id="8" creationId="{8AA18909-CE12-AC49-5E97-BE5FDEC36C44}"/>
          </ac:spMkLst>
        </pc:spChg>
      </pc:sldChg>
      <pc:sldChg chg="del">
        <pc:chgData name="Stephen O'Neil - Chief Financial Officer" userId="0ff23289-5247-4bb4-bfa9-a6b5f4be67ce" providerId="ADAL" clId="{16F6A7C0-A497-4724-A98A-503B9463B885}" dt="2024-03-05T03:50:25.131" v="4433" actId="47"/>
        <pc:sldMkLst>
          <pc:docMk/>
          <pc:sldMk cId="3546499780" sldId="270"/>
        </pc:sldMkLst>
      </pc:sldChg>
      <pc:sldChg chg="del">
        <pc:chgData name="Stephen O'Neil - Chief Financial Officer" userId="0ff23289-5247-4bb4-bfa9-a6b5f4be67ce" providerId="ADAL" clId="{16F6A7C0-A497-4724-A98A-503B9463B885}" dt="2024-03-05T03:50:27.921" v="4434" actId="47"/>
        <pc:sldMkLst>
          <pc:docMk/>
          <pc:sldMk cId="3339260620" sldId="271"/>
        </pc:sldMkLst>
      </pc:sldChg>
      <pc:sldChg chg="modSp mod">
        <pc:chgData name="Stephen O'Neil - Chief Financial Officer" userId="0ff23289-5247-4bb4-bfa9-a6b5f4be67ce" providerId="ADAL" clId="{16F6A7C0-A497-4724-A98A-503B9463B885}" dt="2024-03-04T01:55:12.770" v="4431" actId="20577"/>
        <pc:sldMkLst>
          <pc:docMk/>
          <pc:sldMk cId="4269914055" sldId="272"/>
        </pc:sldMkLst>
        <pc:spChg chg="mod">
          <ac:chgData name="Stephen O'Neil - Chief Financial Officer" userId="0ff23289-5247-4bb4-bfa9-a6b5f4be67ce" providerId="ADAL" clId="{16F6A7C0-A497-4724-A98A-503B9463B885}" dt="2024-03-04T01:55:12.770" v="4431" actId="20577"/>
          <ac:spMkLst>
            <pc:docMk/>
            <pc:sldMk cId="4269914055" sldId="272"/>
            <ac:spMk id="6" creationId="{7FE64759-E286-4997-AAA1-4AD1EF8FB1AA}"/>
          </ac:spMkLst>
        </pc:spChg>
      </pc:sldChg>
      <pc:sldChg chg="modSp mod">
        <pc:chgData name="Stephen O'Neil - Chief Financial Officer" userId="0ff23289-5247-4bb4-bfa9-a6b5f4be67ce" providerId="ADAL" clId="{16F6A7C0-A497-4724-A98A-503B9463B885}" dt="2024-03-05T03:50:40.997" v="4438" actId="20577"/>
        <pc:sldMkLst>
          <pc:docMk/>
          <pc:sldMk cId="1945419096" sldId="273"/>
        </pc:sldMkLst>
        <pc:spChg chg="mod">
          <ac:chgData name="Stephen O'Neil - Chief Financial Officer" userId="0ff23289-5247-4bb4-bfa9-a6b5f4be67ce" providerId="ADAL" clId="{16F6A7C0-A497-4724-A98A-503B9463B885}" dt="2024-03-05T03:50:40.997" v="4438" actId="20577"/>
          <ac:spMkLst>
            <pc:docMk/>
            <pc:sldMk cId="1945419096" sldId="273"/>
            <ac:spMk id="6" creationId="{7FE64759-E286-4997-AAA1-4AD1EF8FB1AA}"/>
          </ac:spMkLst>
        </pc:spChg>
      </pc:sldChg>
      <pc:sldChg chg="del">
        <pc:chgData name="Stephen O'Neil - Chief Financial Officer" userId="0ff23289-5247-4bb4-bfa9-a6b5f4be67ce" providerId="ADAL" clId="{16F6A7C0-A497-4724-A98A-503B9463B885}" dt="2024-02-13T00:32:57.523" v="3396" actId="2696"/>
        <pc:sldMkLst>
          <pc:docMk/>
          <pc:sldMk cId="2310826782" sldId="274"/>
        </pc:sldMkLst>
      </pc:sldChg>
      <pc:sldChg chg="modSp add mod">
        <pc:chgData name="Stephen O'Neil - Chief Financial Officer" userId="0ff23289-5247-4bb4-bfa9-a6b5f4be67ce" providerId="ADAL" clId="{16F6A7C0-A497-4724-A98A-503B9463B885}" dt="2024-02-13T00:16:22.090" v="2545" actId="20577"/>
        <pc:sldMkLst>
          <pc:docMk/>
          <pc:sldMk cId="3967876261" sldId="275"/>
        </pc:sldMkLst>
        <pc:spChg chg="mod">
          <ac:chgData name="Stephen O'Neil - Chief Financial Officer" userId="0ff23289-5247-4bb4-bfa9-a6b5f4be67ce" providerId="ADAL" clId="{16F6A7C0-A497-4724-A98A-503B9463B885}" dt="2024-02-05T03:09:39.860" v="619" actId="20577"/>
          <ac:spMkLst>
            <pc:docMk/>
            <pc:sldMk cId="3967876261" sldId="275"/>
            <ac:spMk id="2" creationId="{EA2571FF-CC8D-8F43-74D0-B3299DACEA88}"/>
          </ac:spMkLst>
        </pc:spChg>
        <pc:spChg chg="mod">
          <ac:chgData name="Stephen O'Neil - Chief Financial Officer" userId="0ff23289-5247-4bb4-bfa9-a6b5f4be67ce" providerId="ADAL" clId="{16F6A7C0-A497-4724-A98A-503B9463B885}" dt="2024-02-13T00:16:22.090" v="2545" actId="20577"/>
          <ac:spMkLst>
            <pc:docMk/>
            <pc:sldMk cId="3967876261" sldId="275"/>
            <ac:spMk id="3" creationId="{2A55CE44-3472-1F2B-2625-536E3E4D7AB8}"/>
          </ac:spMkLst>
        </pc:spChg>
      </pc:sldChg>
      <pc:sldChg chg="modSp add mod">
        <pc:chgData name="Stephen O'Neil - Chief Financial Officer" userId="0ff23289-5247-4bb4-bfa9-a6b5f4be67ce" providerId="ADAL" clId="{16F6A7C0-A497-4724-A98A-503B9463B885}" dt="2024-03-04T01:40:42.127" v="4289" actId="108"/>
        <pc:sldMkLst>
          <pc:docMk/>
          <pc:sldMk cId="1008185293" sldId="276"/>
        </pc:sldMkLst>
        <pc:spChg chg="mod">
          <ac:chgData name="Stephen O'Neil - Chief Financial Officer" userId="0ff23289-5247-4bb4-bfa9-a6b5f4be67ce" providerId="ADAL" clId="{16F6A7C0-A497-4724-A98A-503B9463B885}" dt="2024-03-04T01:40:42.127" v="4289" actId="108"/>
          <ac:spMkLst>
            <pc:docMk/>
            <pc:sldMk cId="1008185293" sldId="276"/>
            <ac:spMk id="2" creationId="{A5E0408E-6E69-046D-EA24-AEAF48FCBC59}"/>
          </ac:spMkLst>
        </pc:spChg>
        <pc:spChg chg="mod">
          <ac:chgData name="Stephen O'Neil - Chief Financial Officer" userId="0ff23289-5247-4bb4-bfa9-a6b5f4be67ce" providerId="ADAL" clId="{16F6A7C0-A497-4724-A98A-503B9463B885}" dt="2024-02-13T00:19:35.129" v="2674" actId="20577"/>
          <ac:spMkLst>
            <pc:docMk/>
            <pc:sldMk cId="1008185293" sldId="276"/>
            <ac:spMk id="3" creationId="{E6163D13-704B-BC28-0F88-A3472A2C604D}"/>
          </ac:spMkLst>
        </pc:spChg>
      </pc:sldChg>
      <pc:sldChg chg="modSp add mod">
        <pc:chgData name="Stephen O'Neil - Chief Financial Officer" userId="0ff23289-5247-4bb4-bfa9-a6b5f4be67ce" providerId="ADAL" clId="{16F6A7C0-A497-4724-A98A-503B9463B885}" dt="2024-03-04T01:44:01.914" v="4304" actId="20577"/>
        <pc:sldMkLst>
          <pc:docMk/>
          <pc:sldMk cId="2501929145" sldId="277"/>
        </pc:sldMkLst>
        <pc:spChg chg="mod">
          <ac:chgData name="Stephen O'Neil - Chief Financial Officer" userId="0ff23289-5247-4bb4-bfa9-a6b5f4be67ce" providerId="ADAL" clId="{16F6A7C0-A497-4724-A98A-503B9463B885}" dt="2024-03-04T01:41:07.794" v="4290" actId="108"/>
          <ac:spMkLst>
            <pc:docMk/>
            <pc:sldMk cId="2501929145" sldId="277"/>
            <ac:spMk id="2" creationId="{D2D1D37F-2E6F-B4C5-F05D-286850078944}"/>
          </ac:spMkLst>
        </pc:spChg>
        <pc:spChg chg="mod">
          <ac:chgData name="Stephen O'Neil - Chief Financial Officer" userId="0ff23289-5247-4bb4-bfa9-a6b5f4be67ce" providerId="ADAL" clId="{16F6A7C0-A497-4724-A98A-503B9463B885}" dt="2024-03-04T01:44:01.914" v="4304" actId="20577"/>
          <ac:spMkLst>
            <pc:docMk/>
            <pc:sldMk cId="2501929145" sldId="277"/>
            <ac:spMk id="3" creationId="{113D0947-A32F-0BE2-8723-7D59367AB2C3}"/>
          </ac:spMkLst>
        </pc:spChg>
      </pc:sldChg>
      <pc:sldChg chg="modSp add mod">
        <pc:chgData name="Stephen O'Neil - Chief Financial Officer" userId="0ff23289-5247-4bb4-bfa9-a6b5f4be67ce" providerId="ADAL" clId="{16F6A7C0-A497-4724-A98A-503B9463B885}" dt="2024-03-05T03:58:28.342" v="4440" actId="108"/>
        <pc:sldMkLst>
          <pc:docMk/>
          <pc:sldMk cId="857269064" sldId="278"/>
        </pc:sldMkLst>
        <pc:spChg chg="mod">
          <ac:chgData name="Stephen O'Neil - Chief Financial Officer" userId="0ff23289-5247-4bb4-bfa9-a6b5f4be67ce" providerId="ADAL" clId="{16F6A7C0-A497-4724-A98A-503B9463B885}" dt="2024-03-05T03:58:28.342" v="4440" actId="108"/>
          <ac:spMkLst>
            <pc:docMk/>
            <pc:sldMk cId="857269064" sldId="278"/>
            <ac:spMk id="2" creationId="{94A3AAC5-02EF-FBF2-EC60-0D43FAC46CEA}"/>
          </ac:spMkLst>
        </pc:spChg>
        <pc:spChg chg="mod">
          <ac:chgData name="Stephen O'Neil - Chief Financial Officer" userId="0ff23289-5247-4bb4-bfa9-a6b5f4be67ce" providerId="ADAL" clId="{16F6A7C0-A497-4724-A98A-503B9463B885}" dt="2024-03-04T01:46:17.549" v="4370" actId="20577"/>
          <ac:spMkLst>
            <pc:docMk/>
            <pc:sldMk cId="857269064" sldId="278"/>
            <ac:spMk id="3" creationId="{9564041D-4DD3-D9CB-5287-287E807DFCF0}"/>
          </ac:spMkLst>
        </pc:spChg>
      </pc:sldChg>
      <pc:sldChg chg="modSp add mod">
        <pc:chgData name="Stephen O'Neil - Chief Financial Officer" userId="0ff23289-5247-4bb4-bfa9-a6b5f4be67ce" providerId="ADAL" clId="{16F6A7C0-A497-4724-A98A-503B9463B885}" dt="2024-03-05T03:58:40.580" v="4441" actId="108"/>
        <pc:sldMkLst>
          <pc:docMk/>
          <pc:sldMk cId="877811420" sldId="279"/>
        </pc:sldMkLst>
        <pc:spChg chg="mod">
          <ac:chgData name="Stephen O'Neil - Chief Financial Officer" userId="0ff23289-5247-4bb4-bfa9-a6b5f4be67ce" providerId="ADAL" clId="{16F6A7C0-A497-4724-A98A-503B9463B885}" dt="2024-03-05T03:58:40.580" v="4441" actId="108"/>
          <ac:spMkLst>
            <pc:docMk/>
            <pc:sldMk cId="877811420" sldId="279"/>
            <ac:spMk id="2" creationId="{331DF7D6-E913-AD77-068C-CB53F4C04E4A}"/>
          </ac:spMkLst>
        </pc:spChg>
        <pc:spChg chg="mod">
          <ac:chgData name="Stephen O'Neil - Chief Financial Officer" userId="0ff23289-5247-4bb4-bfa9-a6b5f4be67ce" providerId="ADAL" clId="{16F6A7C0-A497-4724-A98A-503B9463B885}" dt="2024-02-07T02:09:50.957" v="2493" actId="20577"/>
          <ac:spMkLst>
            <pc:docMk/>
            <pc:sldMk cId="877811420" sldId="279"/>
            <ac:spMk id="3" creationId="{A5379FAF-3935-F483-7527-2BB64090E1C2}"/>
          </ac:spMkLst>
        </pc:spChg>
      </pc:sldChg>
      <pc:sldChg chg="modSp add mod">
        <pc:chgData name="Stephen O'Neil - Chief Financial Officer" userId="0ff23289-5247-4bb4-bfa9-a6b5f4be67ce" providerId="ADAL" clId="{16F6A7C0-A497-4724-A98A-503B9463B885}" dt="2024-03-04T01:48:10.467" v="4383" actId="20577"/>
        <pc:sldMkLst>
          <pc:docMk/>
          <pc:sldMk cId="2656558201" sldId="280"/>
        </pc:sldMkLst>
        <pc:spChg chg="mod">
          <ac:chgData name="Stephen O'Neil - Chief Financial Officer" userId="0ff23289-5247-4bb4-bfa9-a6b5f4be67ce" providerId="ADAL" clId="{16F6A7C0-A497-4724-A98A-503B9463B885}" dt="2024-03-04T01:43:08.895" v="4300" actId="108"/>
          <ac:spMkLst>
            <pc:docMk/>
            <pc:sldMk cId="2656558201" sldId="280"/>
            <ac:spMk id="2" creationId="{C07C8F57-9632-6063-CC2B-0C31F165C975}"/>
          </ac:spMkLst>
        </pc:spChg>
        <pc:spChg chg="mod">
          <ac:chgData name="Stephen O'Neil - Chief Financial Officer" userId="0ff23289-5247-4bb4-bfa9-a6b5f4be67ce" providerId="ADAL" clId="{16F6A7C0-A497-4724-A98A-503B9463B885}" dt="2024-03-04T01:48:10.467" v="4383" actId="20577"/>
          <ac:spMkLst>
            <pc:docMk/>
            <pc:sldMk cId="2656558201" sldId="280"/>
            <ac:spMk id="3" creationId="{DEC529B4-C16F-B49A-AE14-A5E64F0F9EED}"/>
          </ac:spMkLst>
        </pc:spChg>
      </pc:sldChg>
      <pc:sldChg chg="modSp add mod">
        <pc:chgData name="Stephen O'Neil - Chief Financial Officer" userId="0ff23289-5247-4bb4-bfa9-a6b5f4be67ce" providerId="ADAL" clId="{16F6A7C0-A497-4724-A98A-503B9463B885}" dt="2024-02-19T22:11:31.472" v="4278" actId="120"/>
        <pc:sldMkLst>
          <pc:docMk/>
          <pc:sldMk cId="3665952699" sldId="281"/>
        </pc:sldMkLst>
        <pc:spChg chg="mod">
          <ac:chgData name="Stephen O'Neil - Chief Financial Officer" userId="0ff23289-5247-4bb4-bfa9-a6b5f4be67ce" providerId="ADAL" clId="{16F6A7C0-A497-4724-A98A-503B9463B885}" dt="2024-02-19T22:11:27.563" v="4276" actId="120"/>
          <ac:spMkLst>
            <pc:docMk/>
            <pc:sldMk cId="3665952699" sldId="281"/>
            <ac:spMk id="3" creationId="{871E5D01-FEA9-4DD4-BDEE-5A35365550E2}"/>
          </ac:spMkLst>
        </pc:spChg>
        <pc:spChg chg="mod">
          <ac:chgData name="Stephen O'Neil - Chief Financial Officer" userId="0ff23289-5247-4bb4-bfa9-a6b5f4be67ce" providerId="ADAL" clId="{16F6A7C0-A497-4724-A98A-503B9463B885}" dt="2024-02-19T22:11:31.472" v="4278" actId="120"/>
          <ac:spMkLst>
            <pc:docMk/>
            <pc:sldMk cId="3665952699" sldId="281"/>
            <ac:spMk id="4" creationId="{AE80EB1B-65A7-5F46-36EB-0A75F33BB46F}"/>
          </ac:spMkLst>
        </pc:spChg>
      </pc:sldChg>
    </pc:docChg>
  </pc:docChgLst>
  <pc:docChgLst>
    <pc:chgData name="Stephen O'Neil - Chief Financial Officer" userId="0ff23289-5247-4bb4-bfa9-a6b5f4be67ce" providerId="ADAL" clId="{41930C7F-15D7-4CBC-9633-DB72260D5EBF}"/>
    <pc:docChg chg="undo custSel modSld">
      <pc:chgData name="Stephen O'Neil - Chief Financial Officer" userId="0ff23289-5247-4bb4-bfa9-a6b5f4be67ce" providerId="ADAL" clId="{41930C7F-15D7-4CBC-9633-DB72260D5EBF}" dt="2023-10-25T21:23:46.095" v="62" actId="207"/>
      <pc:docMkLst>
        <pc:docMk/>
      </pc:docMkLst>
      <pc:sldChg chg="modSp mod">
        <pc:chgData name="Stephen O'Neil - Chief Financial Officer" userId="0ff23289-5247-4bb4-bfa9-a6b5f4be67ce" providerId="ADAL" clId="{41930C7F-15D7-4CBC-9633-DB72260D5EBF}" dt="2023-10-25T21:21:37.479" v="51" actId="207"/>
        <pc:sldMkLst>
          <pc:docMk/>
          <pc:sldMk cId="2934976698" sldId="258"/>
        </pc:sldMkLst>
        <pc:spChg chg="mod">
          <ac:chgData name="Stephen O'Neil - Chief Financial Officer" userId="0ff23289-5247-4bb4-bfa9-a6b5f4be67ce" providerId="ADAL" clId="{41930C7F-15D7-4CBC-9633-DB72260D5EBF}" dt="2023-10-25T21:21:37.479" v="51" actId="207"/>
          <ac:spMkLst>
            <pc:docMk/>
            <pc:sldMk cId="2934976698" sldId="258"/>
            <ac:spMk id="3" creationId="{00000000-0000-0000-0000-000000000000}"/>
          </ac:spMkLst>
        </pc:spChg>
      </pc:sldChg>
      <pc:sldChg chg="modSp mod">
        <pc:chgData name="Stephen O'Neil - Chief Financial Officer" userId="0ff23289-5247-4bb4-bfa9-a6b5f4be67ce" providerId="ADAL" clId="{41930C7F-15D7-4CBC-9633-DB72260D5EBF}" dt="2023-10-25T21:21:53.962" v="55" actId="20577"/>
        <pc:sldMkLst>
          <pc:docMk/>
          <pc:sldMk cId="2121379842" sldId="259"/>
        </pc:sldMkLst>
        <pc:spChg chg="mod">
          <ac:chgData name="Stephen O'Neil - Chief Financial Officer" userId="0ff23289-5247-4bb4-bfa9-a6b5f4be67ce" providerId="ADAL" clId="{41930C7F-15D7-4CBC-9633-DB72260D5EBF}" dt="2023-10-25T21:21:53.962" v="55" actId="20577"/>
          <ac:spMkLst>
            <pc:docMk/>
            <pc:sldMk cId="2121379842" sldId="259"/>
            <ac:spMk id="3" creationId="{00000000-0000-0000-0000-000000000000}"/>
          </ac:spMkLst>
        </pc:spChg>
      </pc:sldChg>
      <pc:sldChg chg="modSp mod">
        <pc:chgData name="Stephen O'Neil - Chief Financial Officer" userId="0ff23289-5247-4bb4-bfa9-a6b5f4be67ce" providerId="ADAL" clId="{41930C7F-15D7-4CBC-9633-DB72260D5EBF}" dt="2023-10-25T21:23:19.233" v="60" actId="20577"/>
        <pc:sldMkLst>
          <pc:docMk/>
          <pc:sldMk cId="279861220" sldId="267"/>
        </pc:sldMkLst>
        <pc:spChg chg="mod">
          <ac:chgData name="Stephen O'Neil - Chief Financial Officer" userId="0ff23289-5247-4bb4-bfa9-a6b5f4be67ce" providerId="ADAL" clId="{41930C7F-15D7-4CBC-9633-DB72260D5EBF}" dt="2023-10-25T21:23:19.233" v="60" actId="20577"/>
          <ac:spMkLst>
            <pc:docMk/>
            <pc:sldMk cId="279861220" sldId="267"/>
            <ac:spMk id="3" creationId="{00000000-0000-0000-0000-000000000000}"/>
          </ac:spMkLst>
        </pc:spChg>
      </pc:sldChg>
      <pc:sldChg chg="modSp mod">
        <pc:chgData name="Stephen O'Neil - Chief Financial Officer" userId="0ff23289-5247-4bb4-bfa9-a6b5f4be67ce" providerId="ADAL" clId="{41930C7F-15D7-4CBC-9633-DB72260D5EBF}" dt="2023-10-25T21:22:48.532" v="57" actId="207"/>
        <pc:sldMkLst>
          <pc:docMk/>
          <pc:sldMk cId="4269914055" sldId="272"/>
        </pc:sldMkLst>
        <pc:spChg chg="mod">
          <ac:chgData name="Stephen O'Neil - Chief Financial Officer" userId="0ff23289-5247-4bb4-bfa9-a6b5f4be67ce" providerId="ADAL" clId="{41930C7F-15D7-4CBC-9633-DB72260D5EBF}" dt="2023-10-25T21:22:48.532" v="57" actId="207"/>
          <ac:spMkLst>
            <pc:docMk/>
            <pc:sldMk cId="4269914055" sldId="272"/>
            <ac:spMk id="6" creationId="{7FE64759-E286-4997-AAA1-4AD1EF8FB1AA}"/>
          </ac:spMkLst>
        </pc:spChg>
      </pc:sldChg>
      <pc:sldChg chg="modSp mod">
        <pc:chgData name="Stephen O'Neil - Chief Financial Officer" userId="0ff23289-5247-4bb4-bfa9-a6b5f4be67ce" providerId="ADAL" clId="{41930C7F-15D7-4CBC-9633-DB72260D5EBF}" dt="2023-10-25T21:22:58.913" v="58" actId="207"/>
        <pc:sldMkLst>
          <pc:docMk/>
          <pc:sldMk cId="1945419096" sldId="273"/>
        </pc:sldMkLst>
        <pc:spChg chg="mod">
          <ac:chgData name="Stephen O'Neil - Chief Financial Officer" userId="0ff23289-5247-4bb4-bfa9-a6b5f4be67ce" providerId="ADAL" clId="{41930C7F-15D7-4CBC-9633-DB72260D5EBF}" dt="2023-10-25T21:22:58.913" v="58" actId="207"/>
          <ac:spMkLst>
            <pc:docMk/>
            <pc:sldMk cId="1945419096" sldId="273"/>
            <ac:spMk id="6" creationId="{7FE64759-E286-4997-AAA1-4AD1EF8FB1AA}"/>
          </ac:spMkLst>
        </pc:spChg>
      </pc:sldChg>
      <pc:sldChg chg="modSp mod">
        <pc:chgData name="Stephen O'Neil - Chief Financial Officer" userId="0ff23289-5247-4bb4-bfa9-a6b5f4be67ce" providerId="ADAL" clId="{41930C7F-15D7-4CBC-9633-DB72260D5EBF}" dt="2023-10-25T21:23:46.095" v="62" actId="207"/>
        <pc:sldMkLst>
          <pc:docMk/>
          <pc:sldMk cId="2310826782" sldId="274"/>
        </pc:sldMkLst>
        <pc:spChg chg="mod">
          <ac:chgData name="Stephen O'Neil - Chief Financial Officer" userId="0ff23289-5247-4bb4-bfa9-a6b5f4be67ce" providerId="ADAL" clId="{41930C7F-15D7-4CBC-9633-DB72260D5EBF}" dt="2023-10-25T21:23:46.095" v="62" actId="207"/>
          <ac:spMkLst>
            <pc:docMk/>
            <pc:sldMk cId="2310826782" sldId="274"/>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p:cNvSpPr>
            <a:spLocks noGrp="1"/>
          </p:cNvSpPr>
          <p:nvPr>
            <p:ph type="dt" sz="half" idx="10"/>
          </p:nvPr>
        </p:nvSpPr>
        <p:spPr/>
        <p:txBody>
          <a:bodyPr/>
          <a:lstStyle/>
          <a:p>
            <a:fld id="{50A8494A-5787-45D6-B09D-5F494C0D9F4C}" type="datetimeFigureOut">
              <a:rPr lang="en-NZ" smtClean="0"/>
              <a:t>4/03/2024</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F41F09B3-749F-44FE-907E-A76767084220}" type="slidenum">
              <a:rPr lang="en-NZ" smtClean="0"/>
              <a:t>‹#›</a:t>
            </a:fld>
            <a:endParaRPr lang="en-NZ" dirty="0"/>
          </a:p>
        </p:txBody>
      </p:sp>
    </p:spTree>
    <p:extLst>
      <p:ext uri="{BB962C8B-B14F-4D97-AF65-F5344CB8AC3E}">
        <p14:creationId xmlns:p14="http://schemas.microsoft.com/office/powerpoint/2010/main" val="388676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50A8494A-5787-45D6-B09D-5F494C0D9F4C}" type="datetimeFigureOut">
              <a:rPr lang="en-NZ" smtClean="0"/>
              <a:t>4/03/2024</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F41F09B3-749F-44FE-907E-A76767084220}" type="slidenum">
              <a:rPr lang="en-NZ" smtClean="0"/>
              <a:t>‹#›</a:t>
            </a:fld>
            <a:endParaRPr lang="en-NZ" dirty="0"/>
          </a:p>
        </p:txBody>
      </p:sp>
    </p:spTree>
    <p:extLst>
      <p:ext uri="{BB962C8B-B14F-4D97-AF65-F5344CB8AC3E}">
        <p14:creationId xmlns:p14="http://schemas.microsoft.com/office/powerpoint/2010/main" val="3687922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50A8494A-5787-45D6-B09D-5F494C0D9F4C}" type="datetimeFigureOut">
              <a:rPr lang="en-NZ" smtClean="0"/>
              <a:t>4/03/2024</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F41F09B3-749F-44FE-907E-A76767084220}" type="slidenum">
              <a:rPr lang="en-NZ" smtClean="0"/>
              <a:t>‹#›</a:t>
            </a:fld>
            <a:endParaRPr lang="en-NZ" dirty="0"/>
          </a:p>
        </p:txBody>
      </p:sp>
    </p:spTree>
    <p:extLst>
      <p:ext uri="{BB962C8B-B14F-4D97-AF65-F5344CB8AC3E}">
        <p14:creationId xmlns:p14="http://schemas.microsoft.com/office/powerpoint/2010/main" val="1130443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50A8494A-5787-45D6-B09D-5F494C0D9F4C}" type="datetimeFigureOut">
              <a:rPr lang="en-NZ" smtClean="0"/>
              <a:t>4/03/2024</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F41F09B3-749F-44FE-907E-A76767084220}" type="slidenum">
              <a:rPr lang="en-NZ" smtClean="0"/>
              <a:t>‹#›</a:t>
            </a:fld>
            <a:endParaRPr lang="en-NZ" dirty="0"/>
          </a:p>
        </p:txBody>
      </p:sp>
    </p:spTree>
    <p:extLst>
      <p:ext uri="{BB962C8B-B14F-4D97-AF65-F5344CB8AC3E}">
        <p14:creationId xmlns:p14="http://schemas.microsoft.com/office/powerpoint/2010/main" val="386054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A8494A-5787-45D6-B09D-5F494C0D9F4C}" type="datetimeFigureOut">
              <a:rPr lang="en-NZ" smtClean="0"/>
              <a:t>4/03/2024</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F41F09B3-749F-44FE-907E-A76767084220}" type="slidenum">
              <a:rPr lang="en-NZ" smtClean="0"/>
              <a:t>‹#›</a:t>
            </a:fld>
            <a:endParaRPr lang="en-NZ" dirty="0"/>
          </a:p>
        </p:txBody>
      </p:sp>
    </p:spTree>
    <p:extLst>
      <p:ext uri="{BB962C8B-B14F-4D97-AF65-F5344CB8AC3E}">
        <p14:creationId xmlns:p14="http://schemas.microsoft.com/office/powerpoint/2010/main" val="1581602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p:cNvSpPr>
            <a:spLocks noGrp="1"/>
          </p:cNvSpPr>
          <p:nvPr>
            <p:ph type="dt" sz="half" idx="10"/>
          </p:nvPr>
        </p:nvSpPr>
        <p:spPr/>
        <p:txBody>
          <a:bodyPr/>
          <a:lstStyle/>
          <a:p>
            <a:fld id="{50A8494A-5787-45D6-B09D-5F494C0D9F4C}" type="datetimeFigureOut">
              <a:rPr lang="en-NZ" smtClean="0"/>
              <a:t>4/03/2024</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F41F09B3-749F-44FE-907E-A76767084220}" type="slidenum">
              <a:rPr lang="en-NZ" smtClean="0"/>
              <a:t>‹#›</a:t>
            </a:fld>
            <a:endParaRPr lang="en-NZ" dirty="0"/>
          </a:p>
        </p:txBody>
      </p:sp>
    </p:spTree>
    <p:extLst>
      <p:ext uri="{BB962C8B-B14F-4D97-AF65-F5344CB8AC3E}">
        <p14:creationId xmlns:p14="http://schemas.microsoft.com/office/powerpoint/2010/main" val="3987321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p:cNvSpPr>
            <a:spLocks noGrp="1"/>
          </p:cNvSpPr>
          <p:nvPr>
            <p:ph type="dt" sz="half" idx="10"/>
          </p:nvPr>
        </p:nvSpPr>
        <p:spPr/>
        <p:txBody>
          <a:bodyPr/>
          <a:lstStyle/>
          <a:p>
            <a:fld id="{50A8494A-5787-45D6-B09D-5F494C0D9F4C}" type="datetimeFigureOut">
              <a:rPr lang="en-NZ" smtClean="0"/>
              <a:t>4/03/2024</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F41F09B3-749F-44FE-907E-A76767084220}" type="slidenum">
              <a:rPr lang="en-NZ" smtClean="0"/>
              <a:t>‹#›</a:t>
            </a:fld>
            <a:endParaRPr lang="en-NZ" dirty="0"/>
          </a:p>
        </p:txBody>
      </p:sp>
    </p:spTree>
    <p:extLst>
      <p:ext uri="{BB962C8B-B14F-4D97-AF65-F5344CB8AC3E}">
        <p14:creationId xmlns:p14="http://schemas.microsoft.com/office/powerpoint/2010/main" val="3917543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p:txBody>
          <a:bodyPr/>
          <a:lstStyle/>
          <a:p>
            <a:fld id="{50A8494A-5787-45D6-B09D-5F494C0D9F4C}" type="datetimeFigureOut">
              <a:rPr lang="en-NZ" smtClean="0"/>
              <a:t>4/03/2024</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F41F09B3-749F-44FE-907E-A76767084220}" type="slidenum">
              <a:rPr lang="en-NZ" smtClean="0"/>
              <a:t>‹#›</a:t>
            </a:fld>
            <a:endParaRPr lang="en-NZ" dirty="0"/>
          </a:p>
        </p:txBody>
      </p:sp>
    </p:spTree>
    <p:extLst>
      <p:ext uri="{BB962C8B-B14F-4D97-AF65-F5344CB8AC3E}">
        <p14:creationId xmlns:p14="http://schemas.microsoft.com/office/powerpoint/2010/main" val="787889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A8494A-5787-45D6-B09D-5F494C0D9F4C}" type="datetimeFigureOut">
              <a:rPr lang="en-NZ" smtClean="0"/>
              <a:t>4/03/2024</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F41F09B3-749F-44FE-907E-A76767084220}" type="slidenum">
              <a:rPr lang="en-NZ" smtClean="0"/>
              <a:t>‹#›</a:t>
            </a:fld>
            <a:endParaRPr lang="en-NZ" dirty="0"/>
          </a:p>
        </p:txBody>
      </p:sp>
    </p:spTree>
    <p:extLst>
      <p:ext uri="{BB962C8B-B14F-4D97-AF65-F5344CB8AC3E}">
        <p14:creationId xmlns:p14="http://schemas.microsoft.com/office/powerpoint/2010/main" val="184971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A8494A-5787-45D6-B09D-5F494C0D9F4C}" type="datetimeFigureOut">
              <a:rPr lang="en-NZ" smtClean="0"/>
              <a:t>4/03/2024</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F41F09B3-749F-44FE-907E-A76767084220}" type="slidenum">
              <a:rPr lang="en-NZ" smtClean="0"/>
              <a:t>‹#›</a:t>
            </a:fld>
            <a:endParaRPr lang="en-NZ" dirty="0"/>
          </a:p>
        </p:txBody>
      </p:sp>
    </p:spTree>
    <p:extLst>
      <p:ext uri="{BB962C8B-B14F-4D97-AF65-F5344CB8AC3E}">
        <p14:creationId xmlns:p14="http://schemas.microsoft.com/office/powerpoint/2010/main" val="61147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A8494A-5787-45D6-B09D-5F494C0D9F4C}" type="datetimeFigureOut">
              <a:rPr lang="en-NZ" smtClean="0"/>
              <a:t>4/03/2024</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F41F09B3-749F-44FE-907E-A76767084220}" type="slidenum">
              <a:rPr lang="en-NZ" smtClean="0"/>
              <a:t>‹#›</a:t>
            </a:fld>
            <a:endParaRPr lang="en-NZ" dirty="0"/>
          </a:p>
        </p:txBody>
      </p:sp>
    </p:spTree>
    <p:extLst>
      <p:ext uri="{BB962C8B-B14F-4D97-AF65-F5344CB8AC3E}">
        <p14:creationId xmlns:p14="http://schemas.microsoft.com/office/powerpoint/2010/main" val="1112059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A8494A-5787-45D6-B09D-5F494C0D9F4C}" type="datetimeFigureOut">
              <a:rPr lang="en-NZ" smtClean="0"/>
              <a:t>4/03/2024</a:t>
            </a:fld>
            <a:endParaRPr lang="en-NZ"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1F09B3-749F-44FE-907E-A76767084220}" type="slidenum">
              <a:rPr lang="en-NZ" smtClean="0"/>
              <a:t>‹#›</a:t>
            </a:fld>
            <a:endParaRPr lang="en-NZ" dirty="0"/>
          </a:p>
        </p:txBody>
      </p:sp>
    </p:spTree>
    <p:extLst>
      <p:ext uri="{BB962C8B-B14F-4D97-AF65-F5344CB8AC3E}">
        <p14:creationId xmlns:p14="http://schemas.microsoft.com/office/powerpoint/2010/main" val="3008210255"/>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Askfinance@playcentre.org.nz"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4300" y="1561281"/>
            <a:ext cx="9144000" cy="1556674"/>
          </a:xfrm>
        </p:spPr>
        <p:txBody>
          <a:bodyPr>
            <a:noAutofit/>
          </a:bodyPr>
          <a:lstStyle/>
          <a:p>
            <a:pPr algn="ctr"/>
            <a:r>
              <a:rPr lang="en-NZ" sz="9600" dirty="0">
                <a:solidFill>
                  <a:srgbClr val="7030A0"/>
                </a:solidFill>
                <a:effectLst>
                  <a:outerShdw blurRad="38100" dist="38100" dir="2700000" algn="tl">
                    <a:srgbClr val="000000">
                      <a:alpha val="43137"/>
                    </a:srgbClr>
                  </a:outerShdw>
                </a:effectLst>
                <a:latin typeface="Providence Sans" panose="00000400000000000000" pitchFamily="2" charset="0"/>
              </a:rPr>
              <a:t>Treasurer </a:t>
            </a:r>
          </a:p>
        </p:txBody>
      </p:sp>
      <p:sp>
        <p:nvSpPr>
          <p:cNvPr id="3" name="Subtitle 2"/>
          <p:cNvSpPr>
            <a:spLocks noGrp="1"/>
          </p:cNvSpPr>
          <p:nvPr>
            <p:ph type="subTitle" idx="1"/>
          </p:nvPr>
        </p:nvSpPr>
        <p:spPr>
          <a:xfrm>
            <a:off x="1564299" y="2955783"/>
            <a:ext cx="9144000" cy="1655762"/>
          </a:xfrm>
        </p:spPr>
        <p:txBody>
          <a:bodyPr>
            <a:normAutofit/>
          </a:bodyPr>
          <a:lstStyle/>
          <a:p>
            <a:pPr algn="ctr"/>
            <a:r>
              <a:rPr lang="en-NZ" sz="3200" dirty="0"/>
              <a:t>Office Holder Zoom</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9248" y="4449373"/>
            <a:ext cx="2238103" cy="2238103"/>
          </a:xfrm>
          <a:prstGeom prst="rect">
            <a:avLst/>
          </a:prstGeom>
        </p:spPr>
      </p:pic>
    </p:spTree>
    <p:extLst>
      <p:ext uri="{BB962C8B-B14F-4D97-AF65-F5344CB8AC3E}">
        <p14:creationId xmlns:p14="http://schemas.microsoft.com/office/powerpoint/2010/main" val="1227218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9A9877-C615-778E-B72B-074D02B8AA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1DF7D6-E913-AD77-068C-CB53F4C04E4A}"/>
              </a:ext>
            </a:extLst>
          </p:cNvPr>
          <p:cNvSpPr>
            <a:spLocks noGrp="1"/>
          </p:cNvSpPr>
          <p:nvPr>
            <p:ph type="title"/>
          </p:nvPr>
        </p:nvSpPr>
        <p:spPr/>
        <p:txBody>
          <a:bodyPr>
            <a:normAutofit/>
          </a:bodyPr>
          <a:lstStyle/>
          <a:p>
            <a:r>
              <a:rPr lang="en-US" dirty="0">
                <a:solidFill>
                  <a:srgbClr val="7030A0"/>
                </a:solidFill>
              </a:rPr>
              <a:t>Resources</a:t>
            </a:r>
          </a:p>
        </p:txBody>
      </p:sp>
      <p:sp>
        <p:nvSpPr>
          <p:cNvPr id="3" name="Content Placeholder 2">
            <a:extLst>
              <a:ext uri="{FF2B5EF4-FFF2-40B4-BE49-F238E27FC236}">
                <a16:creationId xmlns:a16="http://schemas.microsoft.com/office/drawing/2014/main" id="{A5379FAF-3935-F483-7527-2BB64090E1C2}"/>
              </a:ext>
            </a:extLst>
          </p:cNvPr>
          <p:cNvSpPr>
            <a:spLocks noGrp="1"/>
          </p:cNvSpPr>
          <p:nvPr>
            <p:ph idx="1"/>
          </p:nvPr>
        </p:nvSpPr>
        <p:spPr>
          <a:xfrm>
            <a:off x="838200" y="1491175"/>
            <a:ext cx="10515600" cy="4685788"/>
          </a:xfrm>
        </p:spPr>
        <p:txBody>
          <a:bodyPr/>
          <a:lstStyle/>
          <a:p>
            <a:r>
              <a:rPr lang="en-NZ" dirty="0"/>
              <a:t>The Treasurer’s Guide</a:t>
            </a:r>
          </a:p>
          <a:p>
            <a:r>
              <a:rPr lang="en-NZ" dirty="0"/>
              <a:t>Finance Policy</a:t>
            </a:r>
          </a:p>
          <a:p>
            <a:r>
              <a:rPr lang="en-NZ" dirty="0">
                <a:hlinkClick r:id="rId2"/>
              </a:rPr>
              <a:t>Askfinance@playcentre.org.nz</a:t>
            </a:r>
            <a:endParaRPr lang="en-NZ" dirty="0"/>
          </a:p>
          <a:p>
            <a:r>
              <a:rPr lang="en-NZ" dirty="0"/>
              <a:t>Budgeting tool </a:t>
            </a:r>
          </a:p>
          <a:p>
            <a:endParaRPr lang="en-NZ" dirty="0"/>
          </a:p>
          <a:p>
            <a:endParaRPr lang="en-NZ" dirty="0"/>
          </a:p>
          <a:p>
            <a:endParaRPr lang="en-NZ" dirty="0"/>
          </a:p>
          <a:p>
            <a:endParaRPr lang="en-NZ" dirty="0"/>
          </a:p>
        </p:txBody>
      </p:sp>
    </p:spTree>
    <p:extLst>
      <p:ext uri="{BB962C8B-B14F-4D97-AF65-F5344CB8AC3E}">
        <p14:creationId xmlns:p14="http://schemas.microsoft.com/office/powerpoint/2010/main" val="877811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a:solidFill>
                  <a:srgbClr val="7030A0"/>
                </a:solidFill>
              </a:rPr>
              <a:t>Fixed Assets</a:t>
            </a:r>
            <a:endParaRPr lang="en-NZ" dirty="0"/>
          </a:p>
        </p:txBody>
      </p:sp>
      <p:sp>
        <p:nvSpPr>
          <p:cNvPr id="3" name="Content Placeholder 2"/>
          <p:cNvSpPr>
            <a:spLocks noGrp="1"/>
          </p:cNvSpPr>
          <p:nvPr>
            <p:ph idx="1"/>
          </p:nvPr>
        </p:nvSpPr>
        <p:spPr/>
        <p:txBody>
          <a:bodyPr/>
          <a:lstStyle/>
          <a:p>
            <a:pPr lvl="1"/>
            <a:endParaRPr lang="en-NZ" dirty="0"/>
          </a:p>
          <a:p>
            <a:pPr lvl="1"/>
            <a:endParaRPr lang="en-NZ" dirty="0"/>
          </a:p>
        </p:txBody>
      </p:sp>
      <p:sp>
        <p:nvSpPr>
          <p:cNvPr id="6" name="Content Placeholder 2">
            <a:extLst>
              <a:ext uri="{FF2B5EF4-FFF2-40B4-BE49-F238E27FC236}">
                <a16:creationId xmlns:a16="http://schemas.microsoft.com/office/drawing/2014/main" id="{7FE64759-E286-4997-AAA1-4AD1EF8FB1AA}"/>
              </a:ext>
            </a:extLst>
          </p:cNvPr>
          <p:cNvSpPr txBox="1">
            <a:spLocks/>
          </p:cNvSpPr>
          <p:nvPr/>
        </p:nvSpPr>
        <p:spPr>
          <a:xfrm>
            <a:off x="838200" y="1491175"/>
            <a:ext cx="10515600" cy="46857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NZ" dirty="0"/>
              <a:t>Fixed Assets are purchases of items over $2,500 which are of benefit for several years.  </a:t>
            </a:r>
          </a:p>
          <a:p>
            <a:r>
              <a:rPr lang="en-NZ" dirty="0"/>
              <a:t>This includes improvements (e.g. major bathroom upgrade) but not replacement, repairs or maintenance (e.g. new roof, painting).</a:t>
            </a:r>
          </a:p>
          <a:p>
            <a:r>
              <a:rPr lang="en-NZ" dirty="0"/>
              <a:t>If you are unsure Askfinance@playcentre.org.nz</a:t>
            </a:r>
          </a:p>
          <a:p>
            <a:r>
              <a:rPr lang="en-NZ" dirty="0"/>
              <a:t>The Treasurers’ Guide has information on how to account for fixed assets in Xero.  </a:t>
            </a:r>
          </a:p>
          <a:p>
            <a:r>
              <a:rPr lang="en-NZ" dirty="0"/>
              <a:t>You should run depreciation each month in Xero.  It must be run for financial year end.</a:t>
            </a:r>
          </a:p>
        </p:txBody>
      </p:sp>
    </p:spTree>
    <p:extLst>
      <p:ext uri="{BB962C8B-B14F-4D97-AF65-F5344CB8AC3E}">
        <p14:creationId xmlns:p14="http://schemas.microsoft.com/office/powerpoint/2010/main" val="4269914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26050"/>
          </a:xfrm>
        </p:spPr>
        <p:txBody>
          <a:bodyPr>
            <a:normAutofit/>
          </a:bodyPr>
          <a:lstStyle/>
          <a:p>
            <a:pPr algn="ctr"/>
            <a:r>
              <a:rPr lang="en-NZ" sz="4900" dirty="0">
                <a:solidFill>
                  <a:srgbClr val="7030A0"/>
                </a:solidFill>
              </a:rPr>
              <a:t>GST</a:t>
            </a:r>
            <a:br>
              <a:rPr lang="en-NZ" dirty="0">
                <a:solidFill>
                  <a:srgbClr val="7030A0"/>
                </a:solidFill>
              </a:rPr>
            </a:br>
            <a:r>
              <a:rPr lang="en-NZ" sz="2200" dirty="0">
                <a:solidFill>
                  <a:srgbClr val="7030A0"/>
                </a:solidFill>
              </a:rPr>
              <a:t>*If Centre is Registered for GST</a:t>
            </a:r>
            <a:endParaRPr lang="en-NZ" dirty="0"/>
          </a:p>
        </p:txBody>
      </p:sp>
      <p:sp>
        <p:nvSpPr>
          <p:cNvPr id="3" name="Content Placeholder 2"/>
          <p:cNvSpPr>
            <a:spLocks noGrp="1"/>
          </p:cNvSpPr>
          <p:nvPr>
            <p:ph idx="1"/>
          </p:nvPr>
        </p:nvSpPr>
        <p:spPr/>
        <p:txBody>
          <a:bodyPr/>
          <a:lstStyle/>
          <a:p>
            <a:pPr lvl="1"/>
            <a:endParaRPr lang="en-NZ" dirty="0"/>
          </a:p>
          <a:p>
            <a:pPr lvl="1"/>
            <a:endParaRPr lang="en-NZ" dirty="0"/>
          </a:p>
        </p:txBody>
      </p:sp>
      <p:sp>
        <p:nvSpPr>
          <p:cNvPr id="6" name="Content Placeholder 2">
            <a:extLst>
              <a:ext uri="{FF2B5EF4-FFF2-40B4-BE49-F238E27FC236}">
                <a16:creationId xmlns:a16="http://schemas.microsoft.com/office/drawing/2014/main" id="{7FE64759-E286-4997-AAA1-4AD1EF8FB1AA}"/>
              </a:ext>
            </a:extLst>
          </p:cNvPr>
          <p:cNvSpPr txBox="1">
            <a:spLocks/>
          </p:cNvSpPr>
          <p:nvPr/>
        </p:nvSpPr>
        <p:spPr>
          <a:xfrm>
            <a:off x="838200" y="1491175"/>
            <a:ext cx="10515600" cy="46857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NZ" sz="2800" dirty="0">
                <a:solidFill>
                  <a:srgbClr val="7030A0"/>
                </a:solidFill>
              </a:rPr>
              <a:t>Filing:</a:t>
            </a:r>
          </a:p>
          <a:p>
            <a:pPr lvl="1"/>
            <a:r>
              <a:rPr lang="en-NZ" dirty="0"/>
              <a:t>Check the filing dates (will be two-monthly or six-monthly)</a:t>
            </a:r>
          </a:p>
          <a:p>
            <a:pPr lvl="1"/>
            <a:r>
              <a:rPr lang="en-NZ" dirty="0"/>
              <a:t>Ensure all GST returns are filed on time – can be done through Xero but user needs </a:t>
            </a:r>
            <a:r>
              <a:rPr lang="en-NZ" dirty="0" err="1"/>
              <a:t>MyIR</a:t>
            </a:r>
            <a:r>
              <a:rPr lang="en-NZ" dirty="0"/>
              <a:t> login with authorisation</a:t>
            </a:r>
          </a:p>
          <a:p>
            <a:pPr lvl="1"/>
            <a:r>
              <a:rPr lang="en-NZ" dirty="0"/>
              <a:t>Before submitting – check through GST Audit Report to ensure transactions are categorised correctly</a:t>
            </a:r>
          </a:p>
          <a:p>
            <a:pPr lvl="1"/>
            <a:r>
              <a:rPr lang="en-NZ" dirty="0"/>
              <a:t>Reconcile GST return after filing</a:t>
            </a:r>
          </a:p>
          <a:p>
            <a:pPr lvl="1"/>
            <a:r>
              <a:rPr lang="en-NZ" dirty="0"/>
              <a:t>Remember to pay, if GST owing</a:t>
            </a:r>
          </a:p>
          <a:p>
            <a:pPr marL="0" lvl="2" indent="0">
              <a:buNone/>
            </a:pPr>
            <a:r>
              <a:rPr lang="en-NZ" sz="2800" dirty="0">
                <a:solidFill>
                  <a:srgbClr val="7030A0"/>
                </a:solidFill>
              </a:rPr>
              <a:t>Fundraising:</a:t>
            </a:r>
          </a:p>
          <a:p>
            <a:pPr lvl="1"/>
            <a:r>
              <a:rPr lang="en-NZ" dirty="0"/>
              <a:t>Information on IRD website showing what has GST https://www.ird.govt.nz/roles/not-for-profits-and-charities/running-your-nfp/gst</a:t>
            </a:r>
          </a:p>
        </p:txBody>
      </p:sp>
    </p:spTree>
    <p:extLst>
      <p:ext uri="{BB962C8B-B14F-4D97-AF65-F5344CB8AC3E}">
        <p14:creationId xmlns:p14="http://schemas.microsoft.com/office/powerpoint/2010/main" val="1945419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a:solidFill>
                  <a:srgbClr val="7030A0"/>
                </a:solidFill>
              </a:rPr>
              <a:t>Charities requirements</a:t>
            </a:r>
          </a:p>
        </p:txBody>
      </p:sp>
      <p:sp>
        <p:nvSpPr>
          <p:cNvPr id="3" name="Content Placeholder 2"/>
          <p:cNvSpPr>
            <a:spLocks noGrp="1"/>
          </p:cNvSpPr>
          <p:nvPr>
            <p:ph idx="1"/>
          </p:nvPr>
        </p:nvSpPr>
        <p:spPr>
          <a:xfrm>
            <a:off x="896923" y="1372619"/>
            <a:ext cx="10515600" cy="5120255"/>
          </a:xfrm>
        </p:spPr>
        <p:txBody>
          <a:bodyPr>
            <a:normAutofit/>
          </a:bodyPr>
          <a:lstStyle/>
          <a:p>
            <a:pPr lvl="1"/>
            <a:r>
              <a:rPr lang="en-NZ" dirty="0"/>
              <a:t>Recommended all Centres have their own Charities number (if applying for grants, this will be necessary). This means you will have to file annual financial statements by February each year, but…</a:t>
            </a:r>
          </a:p>
          <a:p>
            <a:pPr lvl="1"/>
            <a:r>
              <a:rPr lang="en-NZ" dirty="0"/>
              <a:t>If you Centre is part of the Playcentre Aotearoa Charities group, the Playcentre Aotearoa group financial statements cover off this requirement</a:t>
            </a:r>
          </a:p>
          <a:p>
            <a:pPr lvl="1"/>
            <a:r>
              <a:rPr lang="en-NZ" dirty="0"/>
              <a:t>If not, you will need to upload a Tier 4 Performance Report</a:t>
            </a:r>
          </a:p>
          <a:p>
            <a:pPr lvl="1"/>
            <a:r>
              <a:rPr lang="en-NZ" dirty="0"/>
              <a:t>You can join the group if the Centre business meeting agrees, then you email Askfinance@playcentre.org.nz</a:t>
            </a:r>
          </a:p>
          <a:p>
            <a:pPr lvl="1"/>
            <a:r>
              <a:rPr lang="en-NZ" dirty="0"/>
              <a:t>If you are part of the group you will just need to log in before February and update Officer details.  Updates must be completed rather than left partly completed or they have to be deleted when the group </a:t>
            </a:r>
            <a:r>
              <a:rPr lang="en-NZ"/>
              <a:t>return is finalised.</a:t>
            </a:r>
            <a:endParaRPr lang="en-NZ" dirty="0"/>
          </a:p>
          <a:p>
            <a:pPr lvl="1"/>
            <a:endParaRPr lang="en-NZ" dirty="0"/>
          </a:p>
          <a:p>
            <a:pPr marL="457200" lvl="1" indent="0">
              <a:buNone/>
            </a:pPr>
            <a:endParaRPr lang="en-NZ" dirty="0"/>
          </a:p>
        </p:txBody>
      </p:sp>
    </p:spTree>
    <p:extLst>
      <p:ext uri="{BB962C8B-B14F-4D97-AF65-F5344CB8AC3E}">
        <p14:creationId xmlns:p14="http://schemas.microsoft.com/office/powerpoint/2010/main" val="279861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a:solidFill>
                  <a:srgbClr val="7030A0"/>
                </a:solidFill>
              </a:rPr>
              <a:t>Questions?</a:t>
            </a:r>
          </a:p>
        </p:txBody>
      </p:sp>
    </p:spTree>
    <p:extLst>
      <p:ext uri="{BB962C8B-B14F-4D97-AF65-F5344CB8AC3E}">
        <p14:creationId xmlns:p14="http://schemas.microsoft.com/office/powerpoint/2010/main" val="2945182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F03CAE-B943-7ACF-1685-EE7AA21AAF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4FB09E-82C7-F2AF-52D3-E318AC077CD3}"/>
              </a:ext>
            </a:extLst>
          </p:cNvPr>
          <p:cNvSpPr>
            <a:spLocks noGrp="1"/>
          </p:cNvSpPr>
          <p:nvPr>
            <p:ph type="title"/>
          </p:nvPr>
        </p:nvSpPr>
        <p:spPr/>
        <p:txBody>
          <a:bodyPr/>
          <a:lstStyle/>
          <a:p>
            <a:pPr algn="ctr"/>
            <a:r>
              <a:rPr lang="en-NZ" dirty="0">
                <a:solidFill>
                  <a:srgbClr val="7030A0"/>
                </a:solidFill>
              </a:rPr>
              <a:t>Karakia Whakamutunga</a:t>
            </a:r>
          </a:p>
        </p:txBody>
      </p:sp>
      <p:sp>
        <p:nvSpPr>
          <p:cNvPr id="3" name="Content Placeholder 2">
            <a:extLst>
              <a:ext uri="{FF2B5EF4-FFF2-40B4-BE49-F238E27FC236}">
                <a16:creationId xmlns:a16="http://schemas.microsoft.com/office/drawing/2014/main" id="{871E5D01-FEA9-4DD4-BDEE-5A35365550E2}"/>
              </a:ext>
            </a:extLst>
          </p:cNvPr>
          <p:cNvSpPr>
            <a:spLocks noGrp="1"/>
          </p:cNvSpPr>
          <p:nvPr>
            <p:ph sz="half" idx="1"/>
          </p:nvPr>
        </p:nvSpPr>
        <p:spPr/>
        <p:txBody>
          <a:bodyPr/>
          <a:lstStyle/>
          <a:p>
            <a:pPr marL="0" indent="0">
              <a:lnSpc>
                <a:spcPct val="107000"/>
              </a:lnSpc>
              <a:spcAft>
                <a:spcPts val="800"/>
              </a:spcAft>
              <a:buNone/>
            </a:pPr>
            <a:r>
              <a:rPr lang="en-NZ" sz="1800" dirty="0" err="1">
                <a:effectLst/>
                <a:latin typeface="Calibri" panose="020F0502020204030204" pitchFamily="34" charset="0"/>
                <a:ea typeface="Calibri" panose="020F0502020204030204" pitchFamily="34" charset="0"/>
                <a:cs typeface="Times New Roman" panose="02020603050405020304" pitchFamily="18" charset="0"/>
              </a:rPr>
              <a:t>Koia</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kei</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runga</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NZ" sz="1800" dirty="0" err="1">
                <a:effectLst/>
                <a:latin typeface="Calibri" panose="020F0502020204030204" pitchFamily="34" charset="0"/>
                <a:ea typeface="Calibri" panose="020F0502020204030204" pitchFamily="34" charset="0"/>
                <a:cs typeface="Times New Roman" panose="02020603050405020304" pitchFamily="18" charset="0"/>
              </a:rPr>
              <a:t>Koia</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kei</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raro</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NZ" sz="1800" dirty="0" err="1">
                <a:effectLst/>
                <a:latin typeface="Calibri" panose="020F0502020204030204" pitchFamily="34" charset="0"/>
                <a:ea typeface="Calibri" panose="020F0502020204030204" pitchFamily="34" charset="0"/>
                <a:cs typeface="Times New Roman" panose="02020603050405020304" pitchFamily="18" charset="0"/>
              </a:rPr>
              <a:t>Koia</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kei</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waho</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NZ" sz="1800" dirty="0" err="1">
                <a:effectLst/>
                <a:latin typeface="Calibri" panose="020F0502020204030204" pitchFamily="34" charset="0"/>
                <a:ea typeface="Calibri" panose="020F0502020204030204" pitchFamily="34" charset="0"/>
                <a:cs typeface="Times New Roman" panose="02020603050405020304" pitchFamily="18" charset="0"/>
              </a:rPr>
              <a:t>Koia</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kei</a:t>
            </a:r>
            <a:r>
              <a:rPr lang="en-NZ" sz="1800" dirty="0">
                <a:effectLst/>
                <a:latin typeface="Calibri" panose="020F0502020204030204" pitchFamily="34" charset="0"/>
                <a:ea typeface="Calibri" panose="020F0502020204030204" pitchFamily="34" charset="0"/>
                <a:cs typeface="Times New Roman" panose="02020603050405020304" pitchFamily="18" charset="0"/>
              </a:rPr>
              <a:t> roto</a:t>
            </a:r>
          </a:p>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Ko te mauri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ako</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Ko te mauri ora</a:t>
            </a:r>
          </a:p>
          <a:p>
            <a:pPr marL="0" indent="0">
              <a:lnSpc>
                <a:spcPct val="107000"/>
              </a:lnSpc>
              <a:spcAft>
                <a:spcPts val="800"/>
              </a:spcAft>
              <a:buNone/>
            </a:pPr>
            <a:r>
              <a:rPr lang="en-NZ" sz="1800" dirty="0" err="1">
                <a:effectLst/>
                <a:latin typeface="Calibri" panose="020F0502020204030204" pitchFamily="34" charset="0"/>
                <a:ea typeface="Calibri" panose="020F0502020204030204" pitchFamily="34" charset="0"/>
                <a:cs typeface="Times New Roman" panose="02020603050405020304" pitchFamily="18" charset="0"/>
              </a:rPr>
              <a:t>Kua</a:t>
            </a:r>
            <a:r>
              <a:rPr lang="en-NZ" sz="1800" dirty="0">
                <a:effectLst/>
                <a:latin typeface="Calibri" panose="020F0502020204030204" pitchFamily="34" charset="0"/>
                <a:ea typeface="Calibri" panose="020F0502020204030204" pitchFamily="34" charset="0"/>
                <a:cs typeface="Times New Roman" panose="02020603050405020304" pitchFamily="18" charset="0"/>
              </a:rPr>
              <a:t> tau,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kua</a:t>
            </a:r>
            <a:r>
              <a:rPr lang="en-NZ" sz="1800" dirty="0">
                <a:effectLst/>
                <a:latin typeface="Calibri" panose="020F0502020204030204" pitchFamily="34" charset="0"/>
                <a:ea typeface="Calibri" panose="020F0502020204030204" pitchFamily="34" charset="0"/>
                <a:cs typeface="Times New Roman" panose="02020603050405020304" pitchFamily="18" charset="0"/>
              </a:rPr>
              <a:t> tau,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kua</a:t>
            </a:r>
            <a:r>
              <a:rPr lang="en-NZ" sz="1800" dirty="0">
                <a:effectLst/>
                <a:latin typeface="Calibri" panose="020F0502020204030204" pitchFamily="34" charset="0"/>
                <a:ea typeface="Calibri" panose="020F0502020204030204" pitchFamily="34" charset="0"/>
                <a:cs typeface="Times New Roman" panose="02020603050405020304" pitchFamily="18" charset="0"/>
              </a:rPr>
              <a:t> tau e!</a:t>
            </a:r>
          </a:p>
        </p:txBody>
      </p:sp>
      <p:sp>
        <p:nvSpPr>
          <p:cNvPr id="4" name="Content Placeholder 3">
            <a:extLst>
              <a:ext uri="{FF2B5EF4-FFF2-40B4-BE49-F238E27FC236}">
                <a16:creationId xmlns:a16="http://schemas.microsoft.com/office/drawing/2014/main" id="{AE80EB1B-65A7-5F46-36EB-0A75F33BB46F}"/>
              </a:ext>
            </a:extLst>
          </p:cNvPr>
          <p:cNvSpPr>
            <a:spLocks noGrp="1"/>
          </p:cNvSpPr>
          <p:nvPr>
            <p:ph sz="half" idx="2"/>
          </p:nvPr>
        </p:nvSpPr>
        <p:spPr/>
        <p:txBody>
          <a:bodyPr/>
          <a:lstStyle/>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That which exists above</a:t>
            </a:r>
          </a:p>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That which exists below</a:t>
            </a:r>
          </a:p>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That which exists externally</a:t>
            </a:r>
          </a:p>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That which exists internally</a:t>
            </a:r>
          </a:p>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It is the essence of our learning</a:t>
            </a:r>
          </a:p>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And teaching</a:t>
            </a:r>
          </a:p>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It is the essence of our physical existence</a:t>
            </a:r>
          </a:p>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Let it be at rest for now, let it be, let it be!</a:t>
            </a:r>
          </a:p>
        </p:txBody>
      </p:sp>
    </p:spTree>
    <p:extLst>
      <p:ext uri="{BB962C8B-B14F-4D97-AF65-F5344CB8AC3E}">
        <p14:creationId xmlns:p14="http://schemas.microsoft.com/office/powerpoint/2010/main" val="3665952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algn="ctr"/>
            <a:r>
              <a:rPr lang="en-NZ" dirty="0">
                <a:solidFill>
                  <a:srgbClr val="7030A0"/>
                </a:solidFill>
              </a:rPr>
              <a:t>Karakia Timatanga </a:t>
            </a:r>
          </a:p>
        </p:txBody>
      </p:sp>
      <p:sp>
        <p:nvSpPr>
          <p:cNvPr id="10" name="Content Placeholder 9"/>
          <p:cNvSpPr>
            <a:spLocks noGrp="1"/>
          </p:cNvSpPr>
          <p:nvPr>
            <p:ph sz="half" idx="1"/>
          </p:nvPr>
        </p:nvSpPr>
        <p:spPr>
          <a:xfrm>
            <a:off x="838200" y="1705202"/>
            <a:ext cx="5334000" cy="5021943"/>
          </a:xfrm>
        </p:spPr>
        <p:txBody>
          <a:bodyPr>
            <a:normAutofit/>
          </a:bodyPr>
          <a:lstStyle/>
          <a:p>
            <a:pPr marL="0" indent="0">
              <a:lnSpc>
                <a:spcPct val="107000"/>
              </a:lnSpc>
              <a:spcAft>
                <a:spcPts val="800"/>
              </a:spcAft>
              <a:buNone/>
            </a:pPr>
            <a:r>
              <a:rPr lang="en-NZ" sz="1800" dirty="0" err="1">
                <a:effectLst/>
                <a:latin typeface="Calibri" panose="020F0502020204030204" pitchFamily="34" charset="0"/>
                <a:ea typeface="Calibri" panose="020F0502020204030204" pitchFamily="34" charset="0"/>
                <a:cs typeface="Times New Roman" panose="02020603050405020304" pitchFamily="18" charset="0"/>
              </a:rPr>
              <a:t>Tūtawa</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mai</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i</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runga</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NZ" sz="1800" dirty="0" err="1">
                <a:effectLst/>
                <a:latin typeface="Calibri" panose="020F0502020204030204" pitchFamily="34" charset="0"/>
                <a:ea typeface="Calibri" panose="020F0502020204030204" pitchFamily="34" charset="0"/>
                <a:cs typeface="Times New Roman" panose="02020603050405020304" pitchFamily="18" charset="0"/>
              </a:rPr>
              <a:t>Tūtawa</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mai</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i</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raro</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NZ" sz="1800" dirty="0" err="1">
                <a:effectLst/>
                <a:latin typeface="Calibri" panose="020F0502020204030204" pitchFamily="34" charset="0"/>
                <a:ea typeface="Calibri" panose="020F0502020204030204" pitchFamily="34" charset="0"/>
                <a:cs typeface="Times New Roman" panose="02020603050405020304" pitchFamily="18" charset="0"/>
              </a:rPr>
              <a:t>Tūtawa</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mai</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i</a:t>
            </a:r>
            <a:r>
              <a:rPr lang="en-NZ" sz="1800" dirty="0">
                <a:effectLst/>
                <a:latin typeface="Calibri" panose="020F0502020204030204" pitchFamily="34" charset="0"/>
                <a:ea typeface="Calibri" panose="020F0502020204030204" pitchFamily="34" charset="0"/>
                <a:cs typeface="Times New Roman" panose="02020603050405020304" pitchFamily="18" charset="0"/>
              </a:rPr>
              <a:t> roto</a:t>
            </a:r>
          </a:p>
          <a:p>
            <a:pPr marL="0" indent="0">
              <a:lnSpc>
                <a:spcPct val="107000"/>
              </a:lnSpc>
              <a:spcAft>
                <a:spcPts val="800"/>
              </a:spcAft>
              <a:buNone/>
            </a:pPr>
            <a:r>
              <a:rPr lang="en-NZ" sz="1800" dirty="0" err="1">
                <a:effectLst/>
                <a:latin typeface="Calibri" panose="020F0502020204030204" pitchFamily="34" charset="0"/>
                <a:ea typeface="Calibri" panose="020F0502020204030204" pitchFamily="34" charset="0"/>
                <a:cs typeface="Times New Roman" panose="02020603050405020304" pitchFamily="18" charset="0"/>
              </a:rPr>
              <a:t>Tūtawa</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mai</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i</a:t>
            </a: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waho</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Kia tau ai</a:t>
            </a:r>
          </a:p>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Te mauri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tū</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Te mauri ora</a:t>
            </a:r>
          </a:p>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Ki te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katoa</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NZ" sz="1800" dirty="0" err="1">
                <a:effectLst/>
                <a:latin typeface="Calibri" panose="020F0502020204030204" pitchFamily="34" charset="0"/>
                <a:ea typeface="Calibri" panose="020F0502020204030204" pitchFamily="34" charset="0"/>
                <a:cs typeface="Times New Roman" panose="02020603050405020304" pitchFamily="18" charset="0"/>
              </a:rPr>
              <a:t>Haumi</a:t>
            </a:r>
            <a:r>
              <a:rPr lang="en-NZ" sz="1800" dirty="0">
                <a:effectLst/>
                <a:latin typeface="Calibri" panose="020F0502020204030204" pitchFamily="34" charset="0"/>
                <a:ea typeface="Calibri" panose="020F0502020204030204" pitchFamily="34" charset="0"/>
                <a:cs typeface="Times New Roman" panose="02020603050405020304" pitchFamily="18" charset="0"/>
              </a:rPr>
              <a:t> ē, hui ē, </a:t>
            </a:r>
            <a:r>
              <a:rPr lang="en-NZ" sz="1800" dirty="0" err="1">
                <a:effectLst/>
                <a:latin typeface="Calibri" panose="020F0502020204030204" pitchFamily="34" charset="0"/>
                <a:ea typeface="Calibri" panose="020F0502020204030204" pitchFamily="34" charset="0"/>
                <a:cs typeface="Times New Roman" panose="02020603050405020304" pitchFamily="18" charset="0"/>
              </a:rPr>
              <a:t>tāiki</a:t>
            </a:r>
            <a:r>
              <a:rPr lang="en-NZ" sz="1800" dirty="0">
                <a:effectLst/>
                <a:latin typeface="Calibri" panose="020F0502020204030204" pitchFamily="34" charset="0"/>
                <a:ea typeface="Calibri" panose="020F0502020204030204" pitchFamily="34" charset="0"/>
                <a:cs typeface="Times New Roman" panose="02020603050405020304" pitchFamily="18" charset="0"/>
              </a:rPr>
              <a:t> ē!</a:t>
            </a:r>
          </a:p>
        </p:txBody>
      </p:sp>
      <p:sp>
        <p:nvSpPr>
          <p:cNvPr id="11" name="Content Placeholder 10"/>
          <p:cNvSpPr>
            <a:spLocks noGrp="1"/>
          </p:cNvSpPr>
          <p:nvPr>
            <p:ph sz="half" idx="2"/>
          </p:nvPr>
        </p:nvSpPr>
        <p:spPr>
          <a:xfrm>
            <a:off x="6172200" y="1690688"/>
            <a:ext cx="5181600" cy="4740049"/>
          </a:xfrm>
        </p:spPr>
        <p:txBody>
          <a:bodyPr>
            <a:normAutofit/>
          </a:bodyPr>
          <a:lstStyle/>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Come forth from above, below, within and from</a:t>
            </a:r>
          </a:p>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Within the environment</a:t>
            </a:r>
          </a:p>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Vitality and wellbeing for all</a:t>
            </a:r>
          </a:p>
          <a:p>
            <a:pPr marL="0" indent="0">
              <a:lnSpc>
                <a:spcPct val="107000"/>
              </a:lnSpc>
              <a:spcAft>
                <a:spcPts val="800"/>
              </a:spcAft>
              <a:buNone/>
            </a:pPr>
            <a:r>
              <a:rPr lang="en-NZ" sz="1800" dirty="0">
                <a:effectLst/>
                <a:latin typeface="Calibri" panose="020F0502020204030204" pitchFamily="34" charset="0"/>
                <a:ea typeface="Calibri" panose="020F0502020204030204" pitchFamily="34" charset="0"/>
                <a:cs typeface="Times New Roman" panose="02020603050405020304" pitchFamily="18" charset="0"/>
              </a:rPr>
              <a:t>Strengthened in unity!</a:t>
            </a:r>
          </a:p>
          <a:p>
            <a:pPr algn="ctr"/>
            <a:endParaRPr lang="en-NZ" dirty="0"/>
          </a:p>
        </p:txBody>
      </p:sp>
    </p:spTree>
    <p:extLst>
      <p:ext uri="{BB962C8B-B14F-4D97-AF65-F5344CB8AC3E}">
        <p14:creationId xmlns:p14="http://schemas.microsoft.com/office/powerpoint/2010/main" val="1618918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a:solidFill>
                  <a:srgbClr val="7030A0"/>
                </a:solidFill>
              </a:rPr>
              <a:t>Overview </a:t>
            </a:r>
          </a:p>
        </p:txBody>
      </p:sp>
      <p:sp>
        <p:nvSpPr>
          <p:cNvPr id="3" name="Content Placeholder 2"/>
          <p:cNvSpPr>
            <a:spLocks noGrp="1"/>
          </p:cNvSpPr>
          <p:nvPr>
            <p:ph idx="1"/>
          </p:nvPr>
        </p:nvSpPr>
        <p:spPr>
          <a:xfrm>
            <a:off x="838200" y="1264783"/>
            <a:ext cx="10515600" cy="5228091"/>
          </a:xfrm>
        </p:spPr>
        <p:txBody>
          <a:bodyPr>
            <a:normAutofit/>
          </a:bodyPr>
          <a:lstStyle/>
          <a:p>
            <a:pPr marL="0" indent="0">
              <a:buNone/>
            </a:pPr>
            <a:r>
              <a:rPr lang="en-US" dirty="0">
                <a:solidFill>
                  <a:srgbClr val="7030A0"/>
                </a:solidFill>
              </a:rPr>
              <a:t>Purpose of the role:</a:t>
            </a:r>
          </a:p>
          <a:p>
            <a:pPr marL="0" indent="0">
              <a:buNone/>
            </a:pPr>
            <a:r>
              <a:rPr lang="en-US" sz="2600" i="1" dirty="0"/>
              <a:t>To lead members in their responsibility to manage Centre funds. </a:t>
            </a:r>
          </a:p>
          <a:p>
            <a:pPr marL="0" indent="0">
              <a:buNone/>
            </a:pPr>
            <a:endParaRPr lang="en-US" sz="2600" i="1" dirty="0"/>
          </a:p>
          <a:p>
            <a:pPr marL="0" indent="0">
              <a:buNone/>
            </a:pPr>
            <a:r>
              <a:rPr lang="en-US" sz="2600" i="1" dirty="0"/>
              <a:t>Responsibilities:</a:t>
            </a:r>
          </a:p>
          <a:p>
            <a:r>
              <a:rPr lang="en-US" sz="2600" i="1" dirty="0"/>
              <a:t>Ensure Centre is compliant with financial requirements</a:t>
            </a:r>
          </a:p>
          <a:p>
            <a:r>
              <a:rPr lang="en-US" sz="2600" i="1" dirty="0"/>
              <a:t>Put decisions of Centre committee into action (where it involves finances)</a:t>
            </a:r>
          </a:p>
          <a:p>
            <a:r>
              <a:rPr lang="en-US" sz="2600" i="1" dirty="0"/>
              <a:t>Keep Centre funds safe and ensure they are used for appropriate purposes</a:t>
            </a:r>
          </a:p>
          <a:p>
            <a:r>
              <a:rPr lang="en-US" sz="2600" i="1" dirty="0"/>
              <a:t>Keep accurate records in Xero so these can be used for our Group financial reporting</a:t>
            </a:r>
          </a:p>
          <a:p>
            <a:r>
              <a:rPr lang="en-US" sz="2600" i="1" dirty="0"/>
              <a:t>Provide members with financial information to support decision-making</a:t>
            </a:r>
          </a:p>
        </p:txBody>
      </p:sp>
    </p:spTree>
    <p:extLst>
      <p:ext uri="{BB962C8B-B14F-4D97-AF65-F5344CB8AC3E}">
        <p14:creationId xmlns:p14="http://schemas.microsoft.com/office/powerpoint/2010/main" val="2934976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a:solidFill>
                  <a:srgbClr val="7030A0"/>
                </a:solidFill>
              </a:rPr>
              <a:t>Ensure Centre is compliant</a:t>
            </a:r>
          </a:p>
        </p:txBody>
      </p:sp>
      <p:sp>
        <p:nvSpPr>
          <p:cNvPr id="3" name="Content Placeholder 2"/>
          <p:cNvSpPr>
            <a:spLocks noGrp="1"/>
          </p:cNvSpPr>
          <p:nvPr>
            <p:ph idx="1"/>
          </p:nvPr>
        </p:nvSpPr>
        <p:spPr>
          <a:xfrm>
            <a:off x="838200" y="1491175"/>
            <a:ext cx="10515600" cy="4685788"/>
          </a:xfrm>
        </p:spPr>
        <p:txBody>
          <a:bodyPr/>
          <a:lstStyle/>
          <a:p>
            <a:pPr marL="0" indent="0">
              <a:buNone/>
            </a:pPr>
            <a:r>
              <a:rPr lang="en-NZ" dirty="0">
                <a:solidFill>
                  <a:srgbClr val="7030A0"/>
                </a:solidFill>
              </a:rPr>
              <a:t>External Requirements:</a:t>
            </a:r>
          </a:p>
          <a:p>
            <a:r>
              <a:rPr lang="en-NZ" sz="2400" dirty="0"/>
              <a:t>Register for GST if income over $60,000 p.a.</a:t>
            </a:r>
          </a:p>
          <a:p>
            <a:r>
              <a:rPr lang="en-NZ" sz="2400" dirty="0"/>
              <a:t>Report on how Equity Funding spent</a:t>
            </a:r>
          </a:p>
          <a:p>
            <a:r>
              <a:rPr lang="en-NZ" sz="2400" dirty="0"/>
              <a:t>Keep Officers on Charites website up to date</a:t>
            </a:r>
          </a:p>
          <a:p>
            <a:endParaRPr lang="en-NZ" sz="2400" dirty="0"/>
          </a:p>
          <a:p>
            <a:pPr marL="0" indent="0">
              <a:buNone/>
            </a:pPr>
            <a:r>
              <a:rPr lang="en-NZ" dirty="0">
                <a:solidFill>
                  <a:srgbClr val="7030A0"/>
                </a:solidFill>
              </a:rPr>
              <a:t>Playcentre Aotearoa Finance Policy:</a:t>
            </a:r>
          </a:p>
          <a:p>
            <a:r>
              <a:rPr lang="en-NZ" sz="2400" dirty="0"/>
              <a:t>Sets</a:t>
            </a:r>
            <a:r>
              <a:rPr lang="en-NZ" dirty="0"/>
              <a:t> </a:t>
            </a:r>
            <a:r>
              <a:rPr lang="en-NZ" sz="2400" dirty="0"/>
              <a:t>out minimum expectations for management of Centre finances</a:t>
            </a:r>
          </a:p>
          <a:p>
            <a:endParaRPr lang="en-NZ" sz="2400" dirty="0"/>
          </a:p>
        </p:txBody>
      </p:sp>
    </p:spTree>
    <p:extLst>
      <p:ext uri="{BB962C8B-B14F-4D97-AF65-F5344CB8AC3E}">
        <p14:creationId xmlns:p14="http://schemas.microsoft.com/office/powerpoint/2010/main" val="2121379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C755D-F2A2-77E5-162B-C2FC3DB9EB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2571FF-CC8D-8F43-74D0-B3299DACEA88}"/>
              </a:ext>
            </a:extLst>
          </p:cNvPr>
          <p:cNvSpPr>
            <a:spLocks noGrp="1"/>
          </p:cNvSpPr>
          <p:nvPr>
            <p:ph type="title"/>
          </p:nvPr>
        </p:nvSpPr>
        <p:spPr/>
        <p:txBody>
          <a:bodyPr/>
          <a:lstStyle/>
          <a:p>
            <a:pPr algn="ctr"/>
            <a:r>
              <a:rPr lang="en-NZ" dirty="0">
                <a:solidFill>
                  <a:srgbClr val="7030A0"/>
                </a:solidFill>
              </a:rPr>
              <a:t>Keep Centre funds safe</a:t>
            </a:r>
          </a:p>
        </p:txBody>
      </p:sp>
      <p:sp>
        <p:nvSpPr>
          <p:cNvPr id="3" name="Content Placeholder 2">
            <a:extLst>
              <a:ext uri="{FF2B5EF4-FFF2-40B4-BE49-F238E27FC236}">
                <a16:creationId xmlns:a16="http://schemas.microsoft.com/office/drawing/2014/main" id="{2A55CE44-3472-1F2B-2625-536E3E4D7AB8}"/>
              </a:ext>
            </a:extLst>
          </p:cNvPr>
          <p:cNvSpPr>
            <a:spLocks noGrp="1"/>
          </p:cNvSpPr>
          <p:nvPr>
            <p:ph idx="1"/>
          </p:nvPr>
        </p:nvSpPr>
        <p:spPr>
          <a:xfrm>
            <a:off x="838200" y="1491175"/>
            <a:ext cx="10515600" cy="4685788"/>
          </a:xfrm>
        </p:spPr>
        <p:txBody>
          <a:bodyPr/>
          <a:lstStyle/>
          <a:p>
            <a:r>
              <a:rPr lang="en-NZ" dirty="0"/>
              <a:t>Have several signatories and keep them up to date</a:t>
            </a:r>
          </a:p>
          <a:p>
            <a:r>
              <a:rPr lang="en-NZ" dirty="0"/>
              <a:t>Dual signatories for all payments</a:t>
            </a:r>
          </a:p>
          <a:p>
            <a:r>
              <a:rPr lang="en-NZ" dirty="0"/>
              <a:t>Keep good records to support payments</a:t>
            </a:r>
          </a:p>
          <a:p>
            <a:r>
              <a:rPr lang="en-NZ" dirty="0"/>
              <a:t>Best practise is to pay suppliers directly</a:t>
            </a:r>
          </a:p>
          <a:p>
            <a:r>
              <a:rPr lang="en-NZ" dirty="0"/>
              <a:t>Set an annual budget</a:t>
            </a:r>
          </a:p>
          <a:p>
            <a:r>
              <a:rPr lang="en-NZ" dirty="0"/>
              <a:t>Present a Finance report to each Business Meeting</a:t>
            </a:r>
          </a:p>
          <a:p>
            <a:r>
              <a:rPr lang="en-NZ" dirty="0"/>
              <a:t>Link all bank accounts to Xero via bank feeds</a:t>
            </a:r>
          </a:p>
          <a:p>
            <a:r>
              <a:rPr lang="en-NZ" dirty="0"/>
              <a:t>Avoid debit cards</a:t>
            </a:r>
          </a:p>
          <a:p>
            <a:r>
              <a:rPr lang="en-NZ" dirty="0"/>
              <a:t>Deposit cash in a timely manner</a:t>
            </a:r>
          </a:p>
        </p:txBody>
      </p:sp>
    </p:spTree>
    <p:extLst>
      <p:ext uri="{BB962C8B-B14F-4D97-AF65-F5344CB8AC3E}">
        <p14:creationId xmlns:p14="http://schemas.microsoft.com/office/powerpoint/2010/main" val="3967876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A60B3E-F832-20D4-E45C-62BE9B7012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E0408E-6E69-046D-EA24-AEAF48FCBC59}"/>
              </a:ext>
            </a:extLst>
          </p:cNvPr>
          <p:cNvSpPr>
            <a:spLocks noGrp="1"/>
          </p:cNvSpPr>
          <p:nvPr>
            <p:ph type="title"/>
          </p:nvPr>
        </p:nvSpPr>
        <p:spPr/>
        <p:txBody>
          <a:bodyPr/>
          <a:lstStyle/>
          <a:p>
            <a:pPr algn="ctr"/>
            <a:r>
              <a:rPr lang="en-US" dirty="0">
                <a:solidFill>
                  <a:srgbClr val="7030A0"/>
                </a:solidFill>
              </a:rPr>
              <a:t>Put decisions of Centre committee into action</a:t>
            </a:r>
            <a:endParaRPr lang="en-NZ" dirty="0">
              <a:solidFill>
                <a:srgbClr val="7030A0"/>
              </a:solidFill>
            </a:endParaRPr>
          </a:p>
        </p:txBody>
      </p:sp>
      <p:sp>
        <p:nvSpPr>
          <p:cNvPr id="3" name="Content Placeholder 2">
            <a:extLst>
              <a:ext uri="{FF2B5EF4-FFF2-40B4-BE49-F238E27FC236}">
                <a16:creationId xmlns:a16="http://schemas.microsoft.com/office/drawing/2014/main" id="{E6163D13-704B-BC28-0F88-A3472A2C604D}"/>
              </a:ext>
            </a:extLst>
          </p:cNvPr>
          <p:cNvSpPr>
            <a:spLocks noGrp="1"/>
          </p:cNvSpPr>
          <p:nvPr>
            <p:ph idx="1"/>
          </p:nvPr>
        </p:nvSpPr>
        <p:spPr>
          <a:xfrm>
            <a:off x="838200" y="1491175"/>
            <a:ext cx="10515600" cy="4685788"/>
          </a:xfrm>
        </p:spPr>
        <p:txBody>
          <a:bodyPr/>
          <a:lstStyle/>
          <a:p>
            <a:r>
              <a:rPr lang="en-NZ" dirty="0"/>
              <a:t>Set up payments in Bank for approval</a:t>
            </a:r>
          </a:p>
          <a:p>
            <a:endParaRPr lang="en-NZ" dirty="0"/>
          </a:p>
          <a:p>
            <a:r>
              <a:rPr lang="en-NZ" dirty="0"/>
              <a:t>Send out donation letters or fee invoices to members</a:t>
            </a:r>
          </a:p>
          <a:p>
            <a:endParaRPr lang="en-NZ" dirty="0"/>
          </a:p>
          <a:p>
            <a:r>
              <a:rPr lang="en-NZ" dirty="0"/>
              <a:t>Set up or renew term deposits of surplus funds</a:t>
            </a:r>
          </a:p>
          <a:p>
            <a:endParaRPr lang="en-NZ" dirty="0"/>
          </a:p>
          <a:p>
            <a:r>
              <a:rPr lang="en-NZ" dirty="0"/>
              <a:t>Support grant applications with financial information and provide information for grant accountability reports</a:t>
            </a:r>
          </a:p>
          <a:p>
            <a:endParaRPr lang="en-NZ" dirty="0"/>
          </a:p>
          <a:p>
            <a:endParaRPr lang="en-NZ" dirty="0"/>
          </a:p>
          <a:p>
            <a:endParaRPr lang="en-NZ" dirty="0"/>
          </a:p>
        </p:txBody>
      </p:sp>
    </p:spTree>
    <p:extLst>
      <p:ext uri="{BB962C8B-B14F-4D97-AF65-F5344CB8AC3E}">
        <p14:creationId xmlns:p14="http://schemas.microsoft.com/office/powerpoint/2010/main" val="1008185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B6D728-E659-7096-FE94-9E74B1EC28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D1D37F-2E6F-B4C5-F05D-286850078944}"/>
              </a:ext>
            </a:extLst>
          </p:cNvPr>
          <p:cNvSpPr>
            <a:spLocks noGrp="1"/>
          </p:cNvSpPr>
          <p:nvPr>
            <p:ph type="title"/>
          </p:nvPr>
        </p:nvSpPr>
        <p:spPr/>
        <p:txBody>
          <a:bodyPr>
            <a:normAutofit/>
          </a:bodyPr>
          <a:lstStyle/>
          <a:p>
            <a:r>
              <a:rPr lang="en-US" dirty="0">
                <a:solidFill>
                  <a:srgbClr val="7030A0"/>
                </a:solidFill>
              </a:rPr>
              <a:t>Keep accurate records in Xero</a:t>
            </a:r>
          </a:p>
        </p:txBody>
      </p:sp>
      <p:sp>
        <p:nvSpPr>
          <p:cNvPr id="3" name="Content Placeholder 2">
            <a:extLst>
              <a:ext uri="{FF2B5EF4-FFF2-40B4-BE49-F238E27FC236}">
                <a16:creationId xmlns:a16="http://schemas.microsoft.com/office/drawing/2014/main" id="{113D0947-A32F-0BE2-8723-7D59367AB2C3}"/>
              </a:ext>
            </a:extLst>
          </p:cNvPr>
          <p:cNvSpPr>
            <a:spLocks noGrp="1"/>
          </p:cNvSpPr>
          <p:nvPr>
            <p:ph idx="1"/>
          </p:nvPr>
        </p:nvSpPr>
        <p:spPr>
          <a:xfrm>
            <a:off x="838200" y="1690688"/>
            <a:ext cx="10515600" cy="4685788"/>
          </a:xfrm>
        </p:spPr>
        <p:txBody>
          <a:bodyPr>
            <a:normAutofit/>
          </a:bodyPr>
          <a:lstStyle/>
          <a:p>
            <a:r>
              <a:rPr lang="en-NZ" dirty="0"/>
              <a:t>Complete Year end Finance questionnaire</a:t>
            </a:r>
          </a:p>
          <a:p>
            <a:endParaRPr lang="en-NZ" dirty="0"/>
          </a:p>
          <a:p>
            <a:r>
              <a:rPr lang="en-NZ" dirty="0"/>
              <a:t>Reconcile bank in Xero regularly (at least monthly)</a:t>
            </a:r>
          </a:p>
          <a:p>
            <a:endParaRPr lang="en-NZ" dirty="0"/>
          </a:p>
          <a:p>
            <a:r>
              <a:rPr lang="en-NZ" dirty="0"/>
              <a:t>Attach documents in Xero to support payments and receipts</a:t>
            </a:r>
          </a:p>
          <a:p>
            <a:endParaRPr lang="en-NZ" dirty="0"/>
          </a:p>
          <a:p>
            <a:r>
              <a:rPr lang="en-NZ" dirty="0"/>
              <a:t>Set up Fixed Assets if necessary (items over $2,500)</a:t>
            </a:r>
          </a:p>
          <a:p>
            <a:endParaRPr lang="en-NZ" dirty="0"/>
          </a:p>
          <a:p>
            <a:r>
              <a:rPr lang="en-NZ" sz="2800" dirty="0"/>
              <a:t>All records are kept for seven years</a:t>
            </a:r>
            <a:endParaRPr lang="en-NZ" dirty="0"/>
          </a:p>
          <a:p>
            <a:endParaRPr lang="en-NZ" dirty="0"/>
          </a:p>
        </p:txBody>
      </p:sp>
    </p:spTree>
    <p:extLst>
      <p:ext uri="{BB962C8B-B14F-4D97-AF65-F5344CB8AC3E}">
        <p14:creationId xmlns:p14="http://schemas.microsoft.com/office/powerpoint/2010/main" val="2501929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F96C1A-9324-75D6-8ECA-FE999FC6BB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7C8F57-9632-6063-CC2B-0C31F165C975}"/>
              </a:ext>
            </a:extLst>
          </p:cNvPr>
          <p:cNvSpPr>
            <a:spLocks noGrp="1"/>
          </p:cNvSpPr>
          <p:nvPr>
            <p:ph type="title"/>
          </p:nvPr>
        </p:nvSpPr>
        <p:spPr/>
        <p:txBody>
          <a:bodyPr>
            <a:normAutofit/>
          </a:bodyPr>
          <a:lstStyle/>
          <a:p>
            <a:r>
              <a:rPr lang="en-US" dirty="0">
                <a:solidFill>
                  <a:srgbClr val="7030A0"/>
                </a:solidFill>
              </a:rPr>
              <a:t>Support Centre decision making</a:t>
            </a:r>
          </a:p>
        </p:txBody>
      </p:sp>
      <p:sp>
        <p:nvSpPr>
          <p:cNvPr id="3" name="Content Placeholder 2">
            <a:extLst>
              <a:ext uri="{FF2B5EF4-FFF2-40B4-BE49-F238E27FC236}">
                <a16:creationId xmlns:a16="http://schemas.microsoft.com/office/drawing/2014/main" id="{DEC529B4-C16F-B49A-AE14-A5E64F0F9EED}"/>
              </a:ext>
            </a:extLst>
          </p:cNvPr>
          <p:cNvSpPr>
            <a:spLocks noGrp="1"/>
          </p:cNvSpPr>
          <p:nvPr>
            <p:ph idx="1"/>
          </p:nvPr>
        </p:nvSpPr>
        <p:spPr>
          <a:xfrm>
            <a:off x="838200" y="1491175"/>
            <a:ext cx="10515600" cy="4685788"/>
          </a:xfrm>
        </p:spPr>
        <p:txBody>
          <a:bodyPr/>
          <a:lstStyle/>
          <a:p>
            <a:r>
              <a:rPr lang="en-NZ" dirty="0"/>
              <a:t>Use financial information to ensure members understand the implication of their decisions:</a:t>
            </a:r>
          </a:p>
          <a:p>
            <a:pPr lvl="1"/>
            <a:r>
              <a:rPr lang="en-NZ" dirty="0"/>
              <a:t>Does the Centre have enough funds in the bank account, allowing for costs until bulk funding is next received?</a:t>
            </a:r>
          </a:p>
          <a:p>
            <a:pPr lvl="1"/>
            <a:r>
              <a:rPr lang="en-NZ" dirty="0"/>
              <a:t>Will this take the Centre over its annual cost budget?</a:t>
            </a:r>
          </a:p>
          <a:p>
            <a:pPr lvl="1"/>
            <a:r>
              <a:rPr lang="en-NZ" dirty="0"/>
              <a:t>Encourage sensible spending – needs vs wants</a:t>
            </a:r>
          </a:p>
          <a:p>
            <a:pPr lvl="1"/>
            <a:r>
              <a:rPr lang="en-NZ" dirty="0"/>
              <a:t>If looking to open another session, will the additional revenue be more than the additional costs? (if paying a Session Facilitator)</a:t>
            </a:r>
          </a:p>
          <a:p>
            <a:endParaRPr lang="en-NZ" dirty="0"/>
          </a:p>
        </p:txBody>
      </p:sp>
    </p:spTree>
    <p:extLst>
      <p:ext uri="{BB962C8B-B14F-4D97-AF65-F5344CB8AC3E}">
        <p14:creationId xmlns:p14="http://schemas.microsoft.com/office/powerpoint/2010/main" val="2656558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BF8CF5-6429-3684-0D4F-5E6386A160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A3AAC5-02EF-FBF2-EC60-0D43FAC46CEA}"/>
              </a:ext>
            </a:extLst>
          </p:cNvPr>
          <p:cNvSpPr>
            <a:spLocks noGrp="1"/>
          </p:cNvSpPr>
          <p:nvPr>
            <p:ph type="title"/>
          </p:nvPr>
        </p:nvSpPr>
        <p:spPr/>
        <p:txBody>
          <a:bodyPr>
            <a:normAutofit/>
          </a:bodyPr>
          <a:lstStyle/>
          <a:p>
            <a:r>
              <a:rPr lang="en-US" dirty="0">
                <a:solidFill>
                  <a:srgbClr val="7030A0"/>
                </a:solidFill>
              </a:rPr>
              <a:t>Specific Issues</a:t>
            </a:r>
          </a:p>
        </p:txBody>
      </p:sp>
      <p:sp>
        <p:nvSpPr>
          <p:cNvPr id="3" name="Content Placeholder 2">
            <a:extLst>
              <a:ext uri="{FF2B5EF4-FFF2-40B4-BE49-F238E27FC236}">
                <a16:creationId xmlns:a16="http://schemas.microsoft.com/office/drawing/2014/main" id="{9564041D-4DD3-D9CB-5287-287E807DFCF0}"/>
              </a:ext>
            </a:extLst>
          </p:cNvPr>
          <p:cNvSpPr>
            <a:spLocks noGrp="1"/>
          </p:cNvSpPr>
          <p:nvPr>
            <p:ph idx="1"/>
          </p:nvPr>
        </p:nvSpPr>
        <p:spPr>
          <a:xfrm>
            <a:off x="838200" y="1491175"/>
            <a:ext cx="10515600" cy="4685788"/>
          </a:xfrm>
        </p:spPr>
        <p:txBody>
          <a:bodyPr/>
          <a:lstStyle/>
          <a:p>
            <a:endParaRPr lang="en-NZ" dirty="0"/>
          </a:p>
          <a:p>
            <a:r>
              <a:rPr lang="en-NZ" dirty="0"/>
              <a:t>WINZ – need for transparency</a:t>
            </a:r>
          </a:p>
          <a:p>
            <a:endParaRPr lang="en-NZ" dirty="0"/>
          </a:p>
          <a:p>
            <a:r>
              <a:rPr lang="en-NZ" dirty="0"/>
              <a:t>Uploading source documents</a:t>
            </a:r>
          </a:p>
          <a:p>
            <a:endParaRPr lang="en-NZ" dirty="0"/>
          </a:p>
          <a:p>
            <a:r>
              <a:rPr lang="en-NZ" dirty="0"/>
              <a:t>The future role of Treasurers</a:t>
            </a:r>
          </a:p>
          <a:p>
            <a:endParaRPr lang="en-NZ" dirty="0"/>
          </a:p>
          <a:p>
            <a:endParaRPr lang="en-NZ" dirty="0"/>
          </a:p>
          <a:p>
            <a:endParaRPr lang="en-NZ" dirty="0"/>
          </a:p>
        </p:txBody>
      </p:sp>
    </p:spTree>
    <p:extLst>
      <p:ext uri="{BB962C8B-B14F-4D97-AF65-F5344CB8AC3E}">
        <p14:creationId xmlns:p14="http://schemas.microsoft.com/office/powerpoint/2010/main" val="8572690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5229</TotalTime>
  <Words>861</Words>
  <Application>Microsoft Office PowerPoint</Application>
  <PresentationFormat>Widescreen</PresentationFormat>
  <Paragraphs>122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Providence Sans</vt:lpstr>
      <vt:lpstr>Office Theme</vt:lpstr>
      <vt:lpstr>Treasurer </vt:lpstr>
      <vt:lpstr>Karakia Timatanga </vt:lpstr>
      <vt:lpstr>Overview </vt:lpstr>
      <vt:lpstr>Ensure Centre is compliant</vt:lpstr>
      <vt:lpstr>Keep Centre funds safe</vt:lpstr>
      <vt:lpstr>Put decisions of Centre committee into action</vt:lpstr>
      <vt:lpstr>Keep accurate records in Xero</vt:lpstr>
      <vt:lpstr>Support Centre decision making</vt:lpstr>
      <vt:lpstr>Specific Issues</vt:lpstr>
      <vt:lpstr>Resources</vt:lpstr>
      <vt:lpstr>Fixed Assets</vt:lpstr>
      <vt:lpstr>GST *If Centre is Registered for GST</vt:lpstr>
      <vt:lpstr>Charities requirements</vt:lpstr>
      <vt:lpstr>Questions?</vt:lpstr>
      <vt:lpstr>Karakia Whakamutunga</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Secretary</dc:title>
  <dc:creator>HP</dc:creator>
  <cp:lastModifiedBy>Stephen O'Neil - Chief Financial Officer</cp:lastModifiedBy>
  <cp:revision>44</cp:revision>
  <cp:lastPrinted>2019-11-20T06:11:39Z</cp:lastPrinted>
  <dcterms:created xsi:type="dcterms:W3CDTF">2019-11-18T04:06:48Z</dcterms:created>
  <dcterms:modified xsi:type="dcterms:W3CDTF">2024-03-05T03:58:46Z</dcterms:modified>
</cp:coreProperties>
</file>